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tsefton.com/2019/11/05/FAIR%20Repo%20-%20eResearch%20Presentation/index.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tsefton.com/2020/11/23/Arkisto/index.html" TargetMode="External"/><Relationship Id="rId3" Type="http://schemas.openxmlformats.org/officeDocument/2006/relationships/hyperlink" Target="https://ocfl.i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object.org/ro-crate/tool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anguage-archives.org/REC/type-20020628.html#description/part-of-spoeec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rl.archive.org/language-data-commons/term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p-GZbe-Kzww&amp;t=5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a:t>
            </a:r>
            <a:r>
              <a:rPr lang="en-GB"/>
              <a:t>Peter Sefton, Nick Thieberger, Marco La Rosa, Simon Musgrave, River Tae Smith, Moises Sacal Bonequi – delivered by Peter Sefton at eResearch 2022 in Brisbane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This work is licensed under CC BY 4.0. To view a copy of this license, visit http://creativecommons.org/licenses/by/4.0/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presentation  discusses an ongoing standardisation effort for language data, designed to improve interoperability, reduce costs for data migration and allow storage on disk, object storage or in archival repositories.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[RO-Crate] is a linked-data metadata system which allows discovery metadata (Who, what where) based on the widely adopted Schema.org vocabulary to be seamlessly integrated with more discipline specific metadata. RO-Crate uses metadata profiles to provide guidance for packaging resources for particular disciplines and purposes.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this presentation we will introduce a </a:t>
            </a:r>
            <a:r>
              <a:rPr lang="en-GB">
                <a:solidFill>
                  <a:schemeClr val="dk1"/>
                </a:solidFill>
              </a:rPr>
              <a:t>RO-Crate </a:t>
            </a:r>
            <a:r>
              <a:rPr lang="en-GB"/>
              <a:t>metadata profile for language data which extends the core RO-Crate standard with new vocabulary terms adapted from pre-linked-data discipline specific metadata efforts, particularly the Open Language Archives Community (OLAC) </a:t>
            </a:r>
            <a:r>
              <a:rPr lang="en-GB"/>
              <a:t>standards</a:t>
            </a:r>
            <a:r>
              <a:rPr lang="en-GB"/>
              <a:t>. The profile has English-language guidance on how to structure collections of resources in a repository with links between them, such that they can be indexed and displayed via APIs and search/browse portals. The profile is also implemented as a series of machine-readable profiles for the Describo Online metadata description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will </a:t>
            </a:r>
            <a:r>
              <a:rPr lang="en-GB"/>
              <a:t>demonstrate</a:t>
            </a:r>
            <a:r>
              <a:rPr lang="en-GB"/>
              <a:t> current ways of describing items in a variety of languages and modes (spoken, written and signed), from a large set of heterogeneous language resources held by PARADISEC and the Language Data Commons of Australia. We will also show how to access them via API calls and a search portal, and how resources may be stored in simple storage systems using the Arkisto platform (a set of standards and principles).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This presentation will look at how a Metadata Standard - RO-Crate, with Metadata Profile (the Language Data Commons) is being developed and implemented. Two major collections are collaborating on the standard, PARADISEC and LDaCA.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[RO-Crate](https://www.researchobject.org/ro-crate/)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7a585df7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7a585df7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Having looked at the user-facing </a:t>
            </a:r>
            <a:r>
              <a:rPr lang="en-GB">
                <a:solidFill>
                  <a:schemeClr val="dk1"/>
                </a:solidFill>
              </a:rPr>
              <a:t>products,</a:t>
            </a:r>
            <a:r>
              <a:rPr lang="en-GB">
                <a:solidFill>
                  <a:schemeClr val="dk1"/>
                </a:solidFill>
              </a:rPr>
              <a:t> websites and APIs, we turn our attention to how data is managed on disk.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the PARADISEC system this is achieved by storing files on disk in a simple hierarchy - with metadata and other resources stored together in a directory - this scheme allows for hands-on management of data resources, independently of the software used to serve them.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This approach means that if the PARADISEC software-stack becomes un-maintainable for financial or technical reasons the important resources, the data, are stored safely on disk with their metadata and a new access portal could be constructed relatively easily.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Despite the valuable features of this solution, it is not generalisable. The metadata.xml is custom to PARADISEC, as is the software stack.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2019  PARADISEC  and the eResearch team at UTS received small grants from the Australian National Data Service and began collaborating on an approach to managing archival repositories which built on this PARADISEC approach of storing metadata with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UTS team presented on this at [eResearch Australasia 2019](</a:t>
            </a:r>
            <a:r>
              <a:rPr lang="en-GB" u="sng">
                <a:solidFill>
                  <a:schemeClr val="hlink"/>
                </a:solidFill>
                <a:hlinkClick r:id="rId2"/>
              </a:rPr>
              <a:t>https://ptsefton.com/2019/11/05/FAIR%20Repo%20-%20eResearch%20Presentation/index.html</a:t>
            </a:r>
            <a:r>
              <a:rPr lang="en-GB">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7a585df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7a585df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a:t>
            </a:r>
            <a:r>
              <a:rPr lang="en-GB"/>
              <a:t> this Research Data Commons work we are using the Arkisto Platform (introduced [at eResearch 2020](</a:t>
            </a:r>
            <a:r>
              <a:rPr lang="en-GB" u="sng">
                <a:solidFill>
                  <a:schemeClr val="hlink"/>
                </a:solidFill>
                <a:hlinkClick r:id="rId2"/>
              </a:rPr>
              <a:t>http://ptsefton.com/2020/11/23/Arkisto/index.html</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Arkisto aims to ensure the long term preservation of data independently of code and services, recognizing the ephemeral nature of software and platforms. We know that sustaining software platforms can be hard and aim to make sure that important data assets are not locked up in databases or hard-coded logic of some hard-to-maintain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Inspired by PARADISEC’s approach the Arkisto platform is based on the idea of storing data in simple easy to manage file or object storage systems with metadata in an </a:t>
            </a:r>
            <a:r>
              <a:rPr lang="en-GB"/>
              <a:t>easily</a:t>
            </a:r>
            <a:r>
              <a:rPr lang="en-GB"/>
              <a:t> readable standard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LDaCA repositories use the Oxford Common File Layout ([OCFL]) standard which is backed and used by a number of universities and has multiple implementations while PARADISEC data will be migrated to a simpler data storage approach </a:t>
            </a:r>
            <a:r>
              <a:rPr lang="en-GB">
                <a:solidFill>
                  <a:schemeClr val="dk1"/>
                </a:solidFill>
              </a:rPr>
              <a:t>[NOCFL],</a:t>
            </a:r>
            <a:r>
              <a:rPr lang="en-GB"/>
              <a:t> which is a single-library implementation, inspired by some of the same aims, but with different implementation choices to avoid data being obfuscated by OCFL’s layout, which is a product of its commitment to immutable, write-once file </a:t>
            </a:r>
            <a:r>
              <a:rPr lang="en-GB"/>
              <a:t>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[OCFL](</a:t>
            </a:r>
            <a:r>
              <a:rPr lang="en-GB" u="sng">
                <a:solidFill>
                  <a:schemeClr val="hlink"/>
                </a:solidFill>
                <a:hlinkClick r:id="rId3"/>
              </a:rPr>
              <a:t>https://ocfl.io/</a:t>
            </a:r>
            <a:r>
              <a:rPr lang="en-GB"/>
              <a:t>)</a:t>
            </a:r>
            <a:endParaRPr/>
          </a:p>
          <a:p>
            <a:pPr indent="0" lvl="0" marL="0" rtl="0" algn="l">
              <a:spcBef>
                <a:spcPts val="0"/>
              </a:spcBef>
              <a:spcAft>
                <a:spcPts val="0"/>
              </a:spcAft>
              <a:buNone/>
            </a:pPr>
            <a:r>
              <a:rPr lang="en-GB"/>
              <a:t>[NOCFL](</a:t>
            </a:r>
            <a:r>
              <a:rPr lang="en-GB" sz="1350">
                <a:solidFill>
                  <a:schemeClr val="dk1"/>
                </a:solidFill>
              </a:rPr>
              <a:t>https://github.com/CoEDL/nocfl-js)</a:t>
            </a:r>
            <a:endParaRPr sz="1350">
              <a:solidFill>
                <a:schemeClr val="dk1"/>
              </a:solidFill>
            </a:endParaRPr>
          </a:p>
          <a:p>
            <a:pPr indent="0" lvl="0" marL="0" rtl="0" algn="l">
              <a:spcBef>
                <a:spcPts val="0"/>
              </a:spcBef>
              <a:spcAft>
                <a:spcPts val="0"/>
              </a:spcAft>
              <a:buNone/>
            </a:pPr>
            <a:r>
              <a:rPr lang="en-GB"/>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7a585df7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67a585df7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to the main focus of this presentation - the metadata “Profile”  we are jointly developing to ensure that language resources can be described in a way that is interoperable between software, and re-usable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Profile is an “RO-Crate Profile”, a kind of Cook Book for how to describe and package </a:t>
            </a:r>
            <a:r>
              <a:rPr lang="en-GB"/>
              <a:t>language</a:t>
            </a:r>
            <a:r>
              <a:rPr lang="en-GB"/>
              <a:t>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7a585df7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7a585df7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RO-Crate is method for describing a dataset as a digital object using a **</a:t>
            </a:r>
            <a:r>
              <a:rPr b="1" lang="en-GB" sz="1400">
                <a:solidFill>
                  <a:schemeClr val="dk1"/>
                </a:solidFill>
              </a:rPr>
              <a:t>single linked-data metadata document**</a:t>
            </a:r>
            <a:endParaRPr b="1"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7a585df7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7a585df7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400">
                <a:solidFill>
                  <a:schemeClr val="dk1"/>
                </a:solidFill>
              </a:rPr>
              <a:t>The dataset may contain any kind of data resource about</a:t>
            </a:r>
            <a:r>
              <a:rPr b="1" lang="en-GB" sz="1400">
                <a:solidFill>
                  <a:schemeClr val="dk1"/>
                </a:solidFill>
              </a:rPr>
              <a:t> anything</a:t>
            </a:r>
            <a:r>
              <a:rPr lang="en-GB" sz="1400">
                <a:solidFill>
                  <a:schemeClr val="dk1"/>
                </a:solidFill>
              </a:rPr>
              <a:t>, in </a:t>
            </a:r>
            <a:r>
              <a:rPr b="1" lang="en-GB" sz="1400">
                <a:solidFill>
                  <a:schemeClr val="dk1"/>
                </a:solidFill>
              </a:rPr>
              <a:t>any format</a:t>
            </a:r>
            <a:r>
              <a:rPr lang="en-GB" sz="1400">
                <a:solidFill>
                  <a:schemeClr val="dk1"/>
                </a:solidFill>
              </a:rPr>
              <a:t> as a file or URL</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60e3c91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660e3c91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RO-Crate standard also strongly recommends that JSON metadata is supplemented with an HTML preview - here’s what that looks like for a PARADISEC. This is a screenshot of an HTML view of a PARADISEC Item generated using [an HTML rendering tool for RO-Crate](https://github.com/UTS-eResearch/ro-crate-html-js). The important point here is that this is a _generic_ viewer that can </a:t>
            </a:r>
            <a:r>
              <a:rPr lang="en-GB"/>
              <a:t>understand</a:t>
            </a:r>
            <a:r>
              <a:rPr lang="en-GB"/>
              <a:t> any RO-Crate. It may not be </a:t>
            </a:r>
            <a:r>
              <a:rPr lang="en-GB"/>
              <a:t>glamorous</a:t>
            </a:r>
            <a:r>
              <a:rPr lang="en-GB"/>
              <a:t> but it could be included in an archive as a way to provide </a:t>
            </a:r>
            <a:r>
              <a:rPr lang="en-GB"/>
              <a:t>human</a:t>
            </a:r>
            <a:r>
              <a:rPr lang="en-GB"/>
              <a:t>-readable access in the absence of portals that are data specific (but cost money to build and maintain).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60e3c91f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660e3c91f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the same page from the previous slide seen in a working model of an RO-Crate set exported from the current PARADISEC catalog, with a single page viewer using an elastic </a:t>
            </a:r>
            <a:r>
              <a:rPr lang="en-GB"/>
              <a:t>search</a:t>
            </a:r>
            <a:r>
              <a:rPr lang="en-GB"/>
              <a:t>. Media files in </a:t>
            </a:r>
            <a:r>
              <a:rPr lang="en-GB"/>
              <a:t>this</a:t>
            </a:r>
            <a:r>
              <a:rPr lang="en-GB"/>
              <a:t> model are playable, and text inside objects is searchable, not a function that is </a:t>
            </a:r>
            <a:r>
              <a:rPr lang="en-GB"/>
              <a:t>currently</a:t>
            </a:r>
            <a:r>
              <a:rPr lang="en-GB"/>
              <a:t> available in th PARADISEC catalog. The two pages shown here are generated directly from metadata that was stored in an RO-Crate in a storage system using PARADISEC specific, rather than generic code.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60e3c91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660e3c91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[structure of an RO-Crate](https://www.researchobject.org/ro-crate/1.1/structure.html) is very similar to the PARADISEC example above, but with a json file instead of XML, and an optional preview in 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RO-Crate has a growing number of [tools and software libraries](</a:t>
            </a:r>
            <a:r>
              <a:rPr lang="en-GB" u="sng">
                <a:solidFill>
                  <a:schemeClr val="hlink"/>
                </a:solidFill>
                <a:hlinkClick r:id="rId2"/>
              </a:rPr>
              <a:t>https://www.researchobject.org/ro-crate/tools/</a:t>
            </a:r>
            <a:r>
              <a:rPr lang="en-GB"/>
              <a:t>) which means that a team such as PARADISEC do not have to maintain their own bespoke software.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60e3c91f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660e3c91f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595959"/>
                </a:solidFill>
              </a:rPr>
              <a:t>The base vocabulary for the JSON-LD used in  RO-Crate is schema.org - a widely used </a:t>
            </a:r>
            <a:r>
              <a:rPr lang="en-GB" sz="1800">
                <a:solidFill>
                  <a:srgbClr val="595959"/>
                </a:solidFill>
              </a:rPr>
              <a:t>linked data standard. RO-Crate uses a handful of terms from other ontologies but importantly it allows for seamless extensibility with domain specific vocabularies, which is what we will talk about next.</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60e3c91f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660e3c91f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PARADISEC metadata model is based on the Open Language Archives (OLAC) metadata standard. This is an XML based standard, but has good online documentation, which is perfect for migrating to a Linked Data approach.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used the OLAC terms, including [some that were proposed but withdrawn](</a:t>
            </a:r>
            <a:r>
              <a:rPr lang="en-GB" u="sng">
                <a:solidFill>
                  <a:schemeClr val="hlink"/>
                </a:solidFill>
                <a:hlinkClick r:id="rId2"/>
              </a:rPr>
              <a:t>http://www.language-archives.org/REC/type-20020628.html</a:t>
            </a:r>
            <a:r>
              <a:rPr lang="en-GB"/>
              <a:t>)</a:t>
            </a:r>
            <a:r>
              <a:rPr lang="en-GB"/>
              <a:t> as the basis for a new vocabulary.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LIEF funding in 2022 revisions to the OLAC are planned, together with rebuilding the OLAC metadata harvester and aggregator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7a585df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work is supported by the Australian Research Data Commons.</a:t>
            </a:r>
            <a:endParaRPr/>
          </a:p>
        </p:txBody>
      </p:sp>
      <p:sp>
        <p:nvSpPr>
          <p:cNvPr id="64" name="Google Shape;64;g167a585df78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660e3c91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660e3c91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new Langauge Data Terms have been published at &lt;</a:t>
            </a:r>
            <a:r>
              <a:rPr lang="en-GB" u="sng">
                <a:solidFill>
                  <a:schemeClr val="hlink"/>
                </a:solidFill>
                <a:hlinkClick r:id="rId2"/>
              </a:rPr>
              <a:t>https://purl.archive.org/language-data-commons/terms</a:t>
            </a:r>
            <a:r>
              <a:rPr lang="en-GB"/>
              <a:t>&gt;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a:t>
            </a:r>
            <a:r>
              <a:rPr lang="en-GB"/>
              <a:t> terms have been modernised and mainstreamed from previous ways of describing resources, for example instead of describing the main item of interest as a PrimaryText (where text is any kind of communicative resource – not a bitsream of characters) we use the term PrimaryResource. And in the example in the image, the type of genre _Informational_ has been added to the set proposed in the OLAC vocabulary.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60e3c91f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60e3c91f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(Image prompt </a:t>
            </a:r>
            <a:r>
              <a:rPr lang="en-GB">
                <a:solidFill>
                  <a:schemeClr val="dk1"/>
                </a:solidFill>
              </a:rPr>
              <a:t>DALL-E a hierarchical whale skeleton digital art</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Before we come back in </a:t>
            </a:r>
            <a:r>
              <a:rPr lang="en-GB"/>
              <a:t>detail to how RO-Crate works we will discuss the structure or skeleton of our language collections stored in a repository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7a585df7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7a585df7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Broadly speaking there are two ways that an Arkisto-style repository can be structured and the profile sets out criteria for choosing one of the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small, stable collections of data an entire collection (often </a:t>
            </a:r>
            <a:r>
              <a:rPr lang="en-GB"/>
              <a:t>referred</a:t>
            </a:r>
            <a:r>
              <a:rPr lang="en-GB"/>
              <a:t> to a ‘corpus’ by linguists) can be stored in a single directory or directory-like structure in an object store.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7a585df7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7a585df7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larger collections the approach used by PARADISEC and most LDaCA collections is to store each Object or Item (typically a related set of recordings, or a single document) in a directory (or </a:t>
            </a:r>
            <a:r>
              <a:rPr lang="en-GB"/>
              <a:t>directory-like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mode, each Object MUST link back to the Collection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Collection Object MAY have explicit listing of hasMember properties - which makes it possible to construct  repository navigation (such as websites) more cheaply. This is the approach used in PARADISEC, while in LDaCA these links are constructed by an indexer servicer or summarizer application.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60e3c91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60e3c91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screenshot shows the Language Data Commons RO-Crate Profile in action. This is the [Describo Online] metadata editor, with configuration that reflects the profile being used to describe a language data collection using linked-data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case the description is of the collection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[Describo Online]: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7a585df7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67a585df7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Once the data is described, we ingest it into a repository, as a set of files on disk or object </a:t>
            </a:r>
            <a:r>
              <a:rPr lang="en-GB"/>
              <a:t>storage </a:t>
            </a:r>
            <a:r>
              <a:rPr lang="en-GB"/>
              <a:t>and index it in a portal, as you can see in these screenshots.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67a585df7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67a585df7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Video of browsing a collection in an LDaCA repo - </a:t>
            </a:r>
            <a:r>
              <a:rPr lang="en-GB" sz="1400" u="sng">
                <a:solidFill>
                  <a:srgbClr val="0097A7"/>
                </a:solidFill>
                <a:hlinkClick r:id="rId2">
                  <a:extLst>
                    <a:ext uri="{A12FA001-AC4F-418D-AE19-62706E023703}">
                      <ahyp:hlinkClr val="tx"/>
                    </a:ext>
                  </a:extLst>
                </a:hlinkClick>
              </a:rPr>
              <a:t>https://www.youtube.com/watch?v=p-GZbe-Kzww&amp;t=5s</a:t>
            </a:r>
            <a:r>
              <a:rPr lang="en-GB" sz="1400">
                <a:solidFill>
                  <a:schemeClr val="dk1"/>
                </a:solidFill>
              </a:rPr>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We go to the portal</a:t>
            </a:r>
            <a:endParaRPr/>
          </a:p>
          <a:p>
            <a:pPr indent="-298450" lvl="0" marL="457200" rtl="0" algn="l">
              <a:spcBef>
                <a:spcPts val="0"/>
              </a:spcBef>
              <a:spcAft>
                <a:spcPts val="0"/>
              </a:spcAft>
              <a:buSzPts val="1100"/>
              <a:buChar char="-"/>
            </a:pPr>
            <a:r>
              <a:rPr lang="en-GB"/>
              <a:t>Select a </a:t>
            </a:r>
            <a:r>
              <a:rPr lang="en-GB"/>
              <a:t>collection</a:t>
            </a:r>
            <a:endParaRPr/>
          </a:p>
          <a:p>
            <a:pPr indent="-298450" lvl="0" marL="457200" rtl="0" algn="l">
              <a:spcBef>
                <a:spcPts val="0"/>
              </a:spcBef>
              <a:spcAft>
                <a:spcPts val="0"/>
              </a:spcAft>
              <a:buSzPts val="1100"/>
              <a:buChar char="-"/>
            </a:pPr>
            <a:r>
              <a:rPr lang="en-GB"/>
              <a:t>Search for content</a:t>
            </a:r>
            <a:endParaRPr/>
          </a:p>
          <a:p>
            <a:pPr indent="-298450" lvl="0" marL="457200" rtl="0" algn="l">
              <a:spcBef>
                <a:spcPts val="0"/>
              </a:spcBef>
              <a:spcAft>
                <a:spcPts val="0"/>
              </a:spcAft>
              <a:buSzPts val="1100"/>
              <a:buChar char="-"/>
            </a:pPr>
            <a:r>
              <a:rPr lang="en-GB"/>
              <a:t>Select a notebook</a:t>
            </a:r>
            <a:endParaRPr/>
          </a:p>
          <a:p>
            <a:pPr indent="-298450" lvl="0" marL="457200" rtl="0" algn="l">
              <a:spcBef>
                <a:spcPts val="0"/>
              </a:spcBef>
              <a:spcAft>
                <a:spcPts val="0"/>
              </a:spcAft>
              <a:buSzPts val="1100"/>
              <a:buChar char="-"/>
            </a:pPr>
            <a:r>
              <a:rPr lang="en-GB"/>
              <a:t>Launch Binder</a:t>
            </a:r>
            <a:endParaRPr/>
          </a:p>
          <a:p>
            <a:pPr indent="-298450" lvl="0" marL="457200" rtl="0" algn="l">
              <a:spcBef>
                <a:spcPts val="0"/>
              </a:spcBef>
              <a:spcAft>
                <a:spcPts val="0"/>
              </a:spcAft>
              <a:buSzPts val="1100"/>
              <a:buChar char="-"/>
            </a:pPr>
            <a:r>
              <a:rPr lang="en-GB"/>
              <a:t>This example notebook explores the collection via the rest api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Conclusion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this </a:t>
            </a:r>
            <a:r>
              <a:rPr lang="en-GB"/>
              <a:t>presentation</a:t>
            </a:r>
            <a:r>
              <a:rPr lang="en-GB"/>
              <a:t> we have shown the major components of an ecosystem for storing, discovering and analysing language data using common standards for describing objects in a repository. The [RO-Crate] standard is used as the key metadata container, with a common vocabulary of language specific terms for describing data. This approach should reduce development costs and increase data </a:t>
            </a:r>
            <a:r>
              <a:rPr lang="en-GB"/>
              <a:t>reuse. The approach </a:t>
            </a:r>
            <a:r>
              <a:rPr lang="en-GB"/>
              <a:t>can also be adapted to other disciplines and domains with the development only of new profiles..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67a585df7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Language Data Commons of Australia Data Partnerships (LDaCA) and the Australian Text Analytics Platform (ATAP) are building towards a scalable and flexible language data and analytics commons. These projects will be  part of the Humanities and Social Sciences Research Data Commons (HASS RDC).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Data Commons will focus on preservation and discovery of distributed multi-modal language data collections under a variety of governance frameworks. This will include access control that reflects ethical constraints and intellectual property rights, including those of Aboriginal and Torres Strait Islander,  migrant and Pacific communities.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The platform will provide workbench services to support computational research, starting with code-notebooks with no-code research tools provided in later phases. Research artefacts such as code and derived data will be made available as fully documented research objects that are re-runnable and rigorously described. Metrics to demonstrate the impact of the platform are projected to include usage statistics, data and article citations.</a:t>
            </a:r>
            <a:r>
              <a:rPr lang="en-GB"/>
              <a:t> These </a:t>
            </a:r>
            <a:r>
              <a:rPr lang="en-GB"/>
              <a:t>projects are led by Professor Michael Haugh of the School of Languages and Culture at the University of Queensland with several partner institutions.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TODO: Add to this list Peter Sefton is on Wiradjuri, Gundungurra and Darug land in the Blue Mountains, Moises is on the land of the Gadigal peoples of the Eora Nation. We would like to acknowledge the traditional custodians of the lands on which we live and work and the importance of indigenous knowledge, culture and language to the these projects.</a:t>
            </a:r>
            <a:endParaRPr/>
          </a:p>
        </p:txBody>
      </p:sp>
      <p:sp>
        <p:nvSpPr>
          <p:cNvPr id="71" name="Google Shape;71;g167a585df78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60e3c91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60e3c91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page shows a [YouTube demo of the PARADISEC web site](https://www.youtube.com/watch?v=CX-CODBwOVU&amp;t=7s).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300">
                <a:solidFill>
                  <a:srgbClr val="222222"/>
                </a:solidFill>
                <a:highlight>
                  <a:srgbClr val="FFFFFF"/>
                </a:highlight>
              </a:rPr>
              <a:t>PARADISEC (the Pacific And Regional Archive for Digital Sources in Endangered Cultures) is a digital archive of records of some of the many small cultures and languages of the world which has developed models to ensure that the archive can provide access to interested communities, and conforms with emerging international standards for digital archiving. Australian researchers have been making unique and irreplaceable audiovisual recordings in the region since portable field recorders became available in the mid-twentieth century, yet until the establishment of PARADISEC there was no Australian repository for these invaluable research </a:t>
            </a:r>
            <a:r>
              <a:rPr lang="en-GB" sz="1300">
                <a:solidFill>
                  <a:srgbClr val="222222"/>
                </a:solidFill>
                <a:highlight>
                  <a:srgbClr val="FFFFFF"/>
                </a:highlight>
              </a:rPr>
              <a:t>recordings</a:t>
            </a:r>
            <a:r>
              <a:rPr lang="en-GB" sz="1300">
                <a:solidFill>
                  <a:srgbClr val="222222"/>
                </a:solidFill>
                <a:highlight>
                  <a:srgbClr val="FFFFFF"/>
                </a:highlight>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60e3c91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60e3c91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chemeClr val="dk1"/>
                </a:solidFill>
              </a:rPr>
              <a:t>Goal: Be able to store data with an eye on preservation</a:t>
            </a:r>
            <a:endParaRPr sz="28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an archive like PARADISEC - it is important to be be able to maintain resources over the long term. For example, much material which falls within the scope of PARADISEC is stored on legacy media. PARADISEC archives tapes from a range of sources, such as the agencies in the Pacific </a:t>
            </a:r>
            <a:r>
              <a:rPr lang="en-GB">
                <a:solidFill>
                  <a:schemeClr val="dk1"/>
                </a:solidFill>
              </a:rPr>
              <a:t>shown in the images here. Such material</a:t>
            </a:r>
            <a:r>
              <a:rPr lang="en-GB"/>
              <a:t> needs to be digitised and returned with meaningful metadata.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60e3c91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60e3c91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PARADISEC has learned the importance of making the collection self-describing so it is not dependent on a database as the sole metadata </a:t>
            </a:r>
            <a:r>
              <a:rPr lang="en-GB"/>
              <a:t>source</a:t>
            </a:r>
            <a:r>
              <a:rPr lang="en-GB"/>
              <a:t>. It does use a database for administrative services, and exports to a text file for each item. This allows us to select an arbitrary set of items, put them on a hard disk, and use the dataloader application to generate an html catalog of just those items, drawing on the internal metadata file describing each item. This can be delivered on a hard disk to a local community or cultural organisation, or on a raspberry pi wifi local network to allow access on phones, as seen here in Erakor village in central Vanuatu.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660e3c91f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660e3c91f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Another example of how good metadata practice can improve community access is the Auslan (Australian Sign Language) corpus, for which community access is very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Auslan Corpus has been stored with the Endangered Languages Archive (ELAR) since 2008. However, ELAR does not currently suit the access needs of the Auslan corpus; it has low discoverability, and files must be downloaded individually. The corpus, along with the Auslan SignBank dictionary, is being included in LDaCA.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Auslan Corpus holds great value as an educational tool for Auslan users and learners, </a:t>
            </a:r>
            <a:r>
              <a:rPr lang="en-GB">
                <a:solidFill>
                  <a:schemeClr val="dk1"/>
                </a:solidFill>
              </a:rPr>
              <a:t>both Deaf and hearing, and the move to LDaCA will allow further development of educational tools. One such tool is the ability, still under development, for Auslan Signbank dictionary to pull real-world examples of signs out of corpus to show alongside dictionary entries.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7a585df7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7a585df7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all of the collections we are working with data is </a:t>
            </a:r>
            <a:r>
              <a:rPr lang="en-GB"/>
              <a:t>discoverable</a:t>
            </a:r>
            <a:r>
              <a:rPr lang="en-GB"/>
              <a:t> via some kind of web portal which indexes and displays the archive (repository) of data. These screenshots are of work in progress at LDaCA.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854a27c8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854a27c8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LDaCA services we are building use an API to drive the data portals. The API can be used for direct access with appropriate access control – see [another eResearch presentation](posts/fair-care-eresearch-2022) which explains this in detail. These screenshots show code notebooks running in BinderHub on the Nectar cloud accessing language resources.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oi.org/10.47486/DP768" TargetMode="External"/><Relationship Id="rId4" Type="http://schemas.openxmlformats.org/officeDocument/2006/relationships/hyperlink" Target="https://doi.org/10.47486/PL074" TargetMode="External"/><Relationship Id="rId5" Type="http://schemas.openxmlformats.org/officeDocument/2006/relationships/image" Target="../media/image6.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p-GZbe-Kzww" TargetMode="External"/><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29.png"/><Relationship Id="rId6" Type="http://schemas.openxmlformats.org/officeDocument/2006/relationships/image" Target="../media/image14.jpg"/><Relationship Id="rId7" Type="http://schemas.openxmlformats.org/officeDocument/2006/relationships/image" Target="../media/image9.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CX-CODBwOVU" TargetMode="External"/><Relationship Id="rId4" Type="http://schemas.openxmlformats.org/officeDocument/2006/relationships/image" Target="../media/image4.jp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5454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Designing a metadata ecosystem for language research based on Research Object Crate (RO-Crate)</a:t>
            </a:r>
            <a:endParaRPr/>
          </a:p>
        </p:txBody>
      </p:sp>
      <p:sp>
        <p:nvSpPr>
          <p:cNvPr id="61" name="Google Shape;61;p14"/>
          <p:cNvSpPr txBox="1"/>
          <p:nvPr>
            <p:ph idx="1" type="subTitle"/>
          </p:nvPr>
        </p:nvSpPr>
        <p:spPr>
          <a:xfrm>
            <a:off x="311700" y="3809700"/>
            <a:ext cx="8520600" cy="792600"/>
          </a:xfrm>
          <a:prstGeom prst="rect">
            <a:avLst/>
          </a:prstGeom>
        </p:spPr>
        <p:txBody>
          <a:bodyPr anchorCtr="0" anchor="t" bIns="91425" lIns="91425" spcFirstLastPara="1" rIns="91425" wrap="square" tIns="91425">
            <a:normAutofit fontScale="47500"/>
          </a:bodyPr>
          <a:lstStyle/>
          <a:p>
            <a:pPr indent="0" lvl="0" marL="0" rtl="0" algn="ctr">
              <a:spcBef>
                <a:spcPts val="0"/>
              </a:spcBef>
              <a:spcAft>
                <a:spcPts val="0"/>
              </a:spcAft>
              <a:buClr>
                <a:schemeClr val="dk1"/>
              </a:buClr>
              <a:buSzPct val="39285"/>
              <a:buFont typeface="Arial"/>
              <a:buNone/>
            </a:pPr>
            <a:r>
              <a:rPr lang="en-GB"/>
              <a:t>Peter Sefton, Nick Thieberger, Marco La Rosa, Simon Musgrave, River Tae Smith, Moises Sacal Bonequi</a:t>
            </a:r>
            <a:endParaRPr/>
          </a:p>
          <a:p>
            <a:pPr indent="0" lvl="0" marL="0" rtl="0" algn="l">
              <a:lnSpc>
                <a:spcPct val="115000"/>
              </a:lnSpc>
              <a:spcBef>
                <a:spcPts val="0"/>
              </a:spcBef>
              <a:spcAft>
                <a:spcPts val="0"/>
              </a:spcAft>
              <a:buClr>
                <a:schemeClr val="dk1"/>
              </a:buClr>
              <a:buSzPct val="100000"/>
              <a:buFont typeface="Arial"/>
              <a:buNone/>
            </a:pPr>
            <a:r>
              <a:t/>
            </a:r>
            <a:endParaRPr sz="11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382951" y="0"/>
            <a:ext cx="747414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4"/>
          <p:cNvPicPr preferRelativeResize="0"/>
          <p:nvPr/>
        </p:nvPicPr>
        <p:blipFill>
          <a:blip r:embed="rId3">
            <a:alphaModFix/>
          </a:blip>
          <a:stretch>
            <a:fillRect/>
          </a:stretch>
        </p:blipFill>
        <p:spPr>
          <a:xfrm>
            <a:off x="355071" y="0"/>
            <a:ext cx="843385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GB" sz="1500">
                <a:highlight>
                  <a:srgbClr val="FFFFFF"/>
                </a:highlight>
                <a:latin typeface="Courier New"/>
                <a:ea typeface="Courier New"/>
                <a:cs typeface="Courier New"/>
                <a:sym typeface="Courier New"/>
              </a:rPr>
              <a:t>{</a:t>
            </a:r>
            <a:endParaRPr b="1" sz="15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b="1" lang="en-GB" sz="1500">
                <a:highlight>
                  <a:srgbClr val="FFFFFF"/>
                </a:highlight>
                <a:latin typeface="Courier New"/>
                <a:ea typeface="Courier New"/>
                <a:cs typeface="Courier New"/>
                <a:sym typeface="Courier New"/>
              </a:rPr>
              <a:t>   </a:t>
            </a:r>
            <a:r>
              <a:rPr b="1" lang="en-GB" sz="1500">
                <a:solidFill>
                  <a:srgbClr val="0451A5"/>
                </a:solidFill>
                <a:highlight>
                  <a:srgbClr val="FFFFFF"/>
                </a:highlight>
                <a:latin typeface="Courier New"/>
                <a:ea typeface="Courier New"/>
                <a:cs typeface="Courier New"/>
                <a:sym typeface="Courier New"/>
              </a:rPr>
              <a:t>"conformsTo"</a:t>
            </a:r>
            <a:r>
              <a:rPr b="1" lang="en-GB" sz="1500">
                <a:highlight>
                  <a:srgbClr val="FFFFFF"/>
                </a:highlight>
                <a:latin typeface="Courier New"/>
                <a:ea typeface="Courier New"/>
                <a:cs typeface="Courier New"/>
                <a:sym typeface="Courier New"/>
              </a:rPr>
              <a:t>: </a:t>
            </a:r>
            <a:r>
              <a:rPr b="1" lang="en-GB" sz="1500">
                <a:solidFill>
                  <a:srgbClr val="A31515"/>
                </a:solidFill>
                <a:highlight>
                  <a:srgbClr val="FFFFFF"/>
                </a:highlight>
                <a:latin typeface="Courier New"/>
                <a:ea typeface="Courier New"/>
                <a:cs typeface="Courier New"/>
                <a:sym typeface="Courier New"/>
              </a:rPr>
              <a:t>"http://purl.archive.org/language-data-commons/profile"</a:t>
            </a:r>
            <a:endParaRPr b="1" sz="15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b="1" lang="en-GB" sz="1500">
                <a:highlight>
                  <a:srgbClr val="FFFFFF"/>
                </a:highlight>
                <a:latin typeface="Courier New"/>
                <a:ea typeface="Courier New"/>
                <a:cs typeface="Courier New"/>
                <a:sym typeface="Courier New"/>
              </a:rPr>
              <a:t>}</a:t>
            </a:r>
            <a:endParaRPr b="1" sz="1500">
              <a:highlight>
                <a:srgbClr val="FFFFFF"/>
              </a:highlight>
              <a:latin typeface="Courier New"/>
              <a:ea typeface="Courier New"/>
              <a:cs typeface="Courier New"/>
              <a:sym typeface="Courier New"/>
            </a:endParaRPr>
          </a:p>
          <a:p>
            <a:pPr indent="0" lvl="0" marL="0" rtl="0" algn="l">
              <a:spcBef>
                <a:spcPts val="0"/>
              </a:spcBef>
              <a:spcAft>
                <a:spcPts val="0"/>
              </a:spcAft>
              <a:buSzPts val="990"/>
              <a:buNone/>
            </a:pPr>
            <a:r>
              <a:t/>
            </a:r>
            <a:endParaRPr b="1" sz="322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44700" y="-12"/>
            <a:ext cx="30000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900"/>
              <a:t>☁️</a:t>
            </a:r>
            <a:endParaRPr sz="17900"/>
          </a:p>
        </p:txBody>
      </p:sp>
      <p:sp>
        <p:nvSpPr>
          <p:cNvPr id="158" name="Google Shape;158;p26"/>
          <p:cNvSpPr txBox="1"/>
          <p:nvPr/>
        </p:nvSpPr>
        <p:spPr>
          <a:xfrm>
            <a:off x="189050" y="2434250"/>
            <a:ext cx="2493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0">
                <a:solidFill>
                  <a:srgbClr val="222222"/>
                </a:solidFill>
                <a:highlight>
                  <a:srgbClr val="FFFFFF"/>
                </a:highlight>
                <a:latin typeface="Courier New"/>
                <a:ea typeface="Courier New"/>
                <a:cs typeface="Courier New"/>
                <a:sym typeface="Courier New"/>
              </a:rPr>
              <a:t>📂</a:t>
            </a:r>
            <a:endParaRPr sz="11000"/>
          </a:p>
        </p:txBody>
      </p:sp>
      <p:sp>
        <p:nvSpPr>
          <p:cNvPr id="159" name="Google Shape;159;p26"/>
          <p:cNvSpPr txBox="1"/>
          <p:nvPr/>
        </p:nvSpPr>
        <p:spPr>
          <a:xfrm>
            <a:off x="44700" y="4650675"/>
            <a:ext cx="95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
        <p:nvSpPr>
          <p:cNvPr id="160" name="Google Shape;160;p26"/>
          <p:cNvSpPr txBox="1"/>
          <p:nvPr/>
        </p:nvSpPr>
        <p:spPr>
          <a:xfrm>
            <a:off x="3546950" y="584375"/>
            <a:ext cx="47457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800">
                <a:solidFill>
                  <a:schemeClr val="dk1"/>
                </a:solidFill>
                <a:latin typeface="Courier New"/>
                <a:ea typeface="Courier New"/>
                <a:cs typeface="Courier New"/>
                <a:sym typeface="Courier New"/>
              </a:rPr>
              <a:t>📄</a:t>
            </a:r>
            <a:endParaRPr sz="5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ID? Title? Description?</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👩‍🔬👨🏿‍🔬Who created this data?</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📄What parts does it have? </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 When? </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 What is it about? </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 How can it be reused?</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 As part of which project? </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900">
                <a:solidFill>
                  <a:schemeClr val="dk1"/>
                </a:solidFill>
                <a:latin typeface="Courier New"/>
                <a:ea typeface="Courier New"/>
                <a:cs typeface="Courier New"/>
                <a:sym typeface="Courier New"/>
              </a:rPr>
              <a:t>💰 Who funded it?</a:t>
            </a:r>
            <a:endParaRPr b="1" sz="1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900">
                <a:solidFill>
                  <a:schemeClr val="dk1"/>
                </a:solidFill>
                <a:latin typeface="Courier New"/>
                <a:ea typeface="Courier New"/>
                <a:cs typeface="Courier New"/>
                <a:sym typeface="Courier New"/>
              </a:rPr>
              <a:t>⚒️ How was it made?</a:t>
            </a:r>
            <a:r>
              <a:rPr b="1" lang="en-GB" sz="1700">
                <a:solidFill>
                  <a:schemeClr val="dk1"/>
                </a:solidFill>
                <a:latin typeface="Courier New"/>
                <a:ea typeface="Courier New"/>
                <a:cs typeface="Courier New"/>
                <a:sym typeface="Courier New"/>
              </a:rPr>
              <a:t> </a:t>
            </a:r>
            <a:endParaRPr b="1" sz="1700">
              <a:solidFill>
                <a:schemeClr val="dk1"/>
              </a:solidFill>
              <a:latin typeface="Courier New"/>
              <a:ea typeface="Courier New"/>
              <a:cs typeface="Courier New"/>
              <a:sym typeface="Courier New"/>
            </a:endParaRPr>
          </a:p>
        </p:txBody>
      </p:sp>
      <p:cxnSp>
        <p:nvCxnSpPr>
          <p:cNvPr id="161" name="Google Shape;161;p26"/>
          <p:cNvCxnSpPr>
            <a:stCxn id="160" idx="1"/>
            <a:endCxn id="158" idx="3"/>
          </p:cNvCxnSpPr>
          <p:nvPr/>
        </p:nvCxnSpPr>
        <p:spPr>
          <a:xfrm flipH="1">
            <a:off x="2682650" y="2585375"/>
            <a:ext cx="864300" cy="78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162" name="Google Shape;162;p26"/>
          <p:cNvSpPr/>
          <p:nvPr/>
        </p:nvSpPr>
        <p:spPr>
          <a:xfrm>
            <a:off x="494850" y="355375"/>
            <a:ext cx="1896300" cy="57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Courier New"/>
                <a:ea typeface="Courier New"/>
                <a:cs typeface="Courier New"/>
                <a:sym typeface="Courier New"/>
              </a:rPr>
              <a:t>Addressable resources</a:t>
            </a:r>
            <a:endParaRPr sz="2000">
              <a:latin typeface="Courier New"/>
              <a:ea typeface="Courier New"/>
              <a:cs typeface="Courier New"/>
              <a:sym typeface="Courier New"/>
            </a:endParaRPr>
          </a:p>
        </p:txBody>
      </p:sp>
      <p:sp>
        <p:nvSpPr>
          <p:cNvPr id="163" name="Google Shape;163;p26"/>
          <p:cNvSpPr/>
          <p:nvPr/>
        </p:nvSpPr>
        <p:spPr>
          <a:xfrm>
            <a:off x="494850" y="4105650"/>
            <a:ext cx="2099700" cy="57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Courier New"/>
                <a:ea typeface="Courier New"/>
                <a:cs typeface="Courier New"/>
                <a:sym typeface="Courier New"/>
              </a:rPr>
              <a:t>Local Data </a:t>
            </a:r>
            <a:endParaRPr sz="2000">
              <a:latin typeface="Courier New"/>
              <a:ea typeface="Courier New"/>
              <a:cs typeface="Courier New"/>
              <a:sym typeface="Courier New"/>
            </a:endParaRPr>
          </a:p>
        </p:txBody>
      </p:sp>
      <p:cxnSp>
        <p:nvCxnSpPr>
          <p:cNvPr id="164" name="Google Shape;164;p26"/>
          <p:cNvCxnSpPr>
            <a:stCxn id="160" idx="1"/>
            <a:endCxn id="157" idx="3"/>
          </p:cNvCxnSpPr>
          <p:nvPr/>
        </p:nvCxnSpPr>
        <p:spPr>
          <a:xfrm rot="10800000">
            <a:off x="3044750" y="1469975"/>
            <a:ext cx="502200" cy="1115400"/>
          </a:xfrm>
          <a:prstGeom prst="curvedConnector3">
            <a:avLst>
              <a:gd fmla="val 50005" name="adj1"/>
            </a:avLst>
          </a:prstGeom>
          <a:noFill/>
          <a:ln cap="flat" cmpd="sng" w="9525">
            <a:solidFill>
              <a:schemeClr val="dk2"/>
            </a:solidFill>
            <a:prstDash val="solid"/>
            <a:round/>
            <a:headEnd len="med" w="med" type="none"/>
            <a:tailEnd len="med" w="med" type="stealth"/>
          </a:ln>
        </p:spPr>
      </p:cxnSp>
      <p:sp>
        <p:nvSpPr>
          <p:cNvPr id="165" name="Google Shape;165;p26"/>
          <p:cNvSpPr txBox="1"/>
          <p:nvPr/>
        </p:nvSpPr>
        <p:spPr>
          <a:xfrm>
            <a:off x="4403550" y="1038875"/>
            <a:ext cx="4101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 https://orcid.org/0000-0001-2345-6789</a:t>
            </a:r>
            <a:endParaRPr sz="1600"/>
          </a:p>
        </p:txBody>
      </p:sp>
      <p:cxnSp>
        <p:nvCxnSpPr>
          <p:cNvPr id="166" name="Google Shape;166;p26"/>
          <p:cNvCxnSpPr>
            <a:endCxn id="165" idx="3"/>
          </p:cNvCxnSpPr>
          <p:nvPr/>
        </p:nvCxnSpPr>
        <p:spPr>
          <a:xfrm flipH="1" rot="10800000">
            <a:off x="7334550" y="1254425"/>
            <a:ext cx="1170300" cy="1032300"/>
          </a:xfrm>
          <a:prstGeom prst="curvedConnector3">
            <a:avLst>
              <a:gd fmla="val 120347" name="adj1"/>
            </a:avLst>
          </a:prstGeom>
          <a:noFill/>
          <a:ln cap="flat" cmpd="sng" w="9525">
            <a:solidFill>
              <a:schemeClr val="dk2"/>
            </a:solidFill>
            <a:prstDash val="solid"/>
            <a:round/>
            <a:headEnd len="med" w="med" type="none"/>
            <a:tailEnd len="med" w="med" type="stealth"/>
          </a:ln>
        </p:spPr>
      </p:cxnSp>
      <p:sp>
        <p:nvSpPr>
          <p:cNvPr id="167" name="Google Shape;167;p26"/>
          <p:cNvSpPr txBox="1"/>
          <p:nvPr/>
        </p:nvSpPr>
        <p:spPr>
          <a:xfrm>
            <a:off x="3044750" y="4743288"/>
            <a:ext cx="585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 https://en.wikipedia.org/wiki/Scanning_electron_microscope</a:t>
            </a:r>
            <a:endParaRPr sz="1600"/>
          </a:p>
        </p:txBody>
      </p:sp>
      <p:cxnSp>
        <p:nvCxnSpPr>
          <p:cNvPr id="168" name="Google Shape;168;p26"/>
          <p:cNvCxnSpPr>
            <a:endCxn id="167" idx="1"/>
          </p:cNvCxnSpPr>
          <p:nvPr/>
        </p:nvCxnSpPr>
        <p:spPr>
          <a:xfrm rot="5400000">
            <a:off x="3020600" y="4375488"/>
            <a:ext cx="607500" cy="559200"/>
          </a:xfrm>
          <a:prstGeom prst="curvedConnector4">
            <a:avLst>
              <a:gd fmla="val 32259" name="adj1"/>
              <a:gd fmla="val 142583" name="adj2"/>
            </a:avLst>
          </a:prstGeom>
          <a:noFill/>
          <a:ln cap="flat" cmpd="sng" w="9525">
            <a:solidFill>
              <a:schemeClr val="dk2"/>
            </a:solidFill>
            <a:prstDash val="solid"/>
            <a:round/>
            <a:headEnd len="med" w="med" type="none"/>
            <a:tailEnd len="med" w="med" type="stealth"/>
          </a:ln>
        </p:spPr>
      </p:cxnSp>
      <p:pic>
        <p:nvPicPr>
          <p:cNvPr id="169" name="Google Shape;169;p26"/>
          <p:cNvPicPr preferRelativeResize="0"/>
          <p:nvPr/>
        </p:nvPicPr>
        <p:blipFill>
          <a:blip r:embed="rId3">
            <a:alphaModFix/>
          </a:blip>
          <a:stretch>
            <a:fillRect/>
          </a:stretch>
        </p:blipFill>
        <p:spPr>
          <a:xfrm>
            <a:off x="8022912" y="0"/>
            <a:ext cx="1121078" cy="103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nvSpPr>
        <p:spPr>
          <a:xfrm>
            <a:off x="2449300" y="3474275"/>
            <a:ext cx="7337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0">
                <a:solidFill>
                  <a:srgbClr val="222222"/>
                </a:solidFill>
                <a:highlight>
                  <a:srgbClr val="FFFFFF"/>
                </a:highlight>
                <a:latin typeface="Courier New"/>
                <a:ea typeface="Courier New"/>
                <a:cs typeface="Courier New"/>
                <a:sym typeface="Courier New"/>
              </a:rPr>
              <a:t>📂</a:t>
            </a:r>
            <a:endParaRPr sz="8000"/>
          </a:p>
        </p:txBody>
      </p:sp>
      <p:sp>
        <p:nvSpPr>
          <p:cNvPr id="175" name="Google Shape;175;p27"/>
          <p:cNvSpPr txBox="1"/>
          <p:nvPr/>
        </p:nvSpPr>
        <p:spPr>
          <a:xfrm>
            <a:off x="662400" y="4636325"/>
            <a:ext cx="81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76" name="Google Shape;176;p27"/>
          <p:cNvSpPr/>
          <p:nvPr/>
        </p:nvSpPr>
        <p:spPr>
          <a:xfrm>
            <a:off x="1675200" y="291525"/>
            <a:ext cx="5787900" cy="2931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5300">
                <a:solidFill>
                  <a:schemeClr val="dk1"/>
                </a:solidFill>
              </a:rPr>
              <a:t>🔬 🔭 📹 💽 🖥️ ⚙️🎼🌡️🔮🎙️🔍🌏📡💉🏥💊🌪️</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3">
            <a:alphaModFix/>
          </a:blip>
          <a:stretch>
            <a:fillRect/>
          </a:stretch>
        </p:blipFill>
        <p:spPr>
          <a:xfrm>
            <a:off x="152400" y="152400"/>
            <a:ext cx="6560301" cy="4912276"/>
          </a:xfrm>
          <a:prstGeom prst="rect">
            <a:avLst/>
          </a:prstGeom>
          <a:noFill/>
          <a:ln>
            <a:noFill/>
          </a:ln>
        </p:spPr>
      </p:pic>
      <p:pic>
        <p:nvPicPr>
          <p:cNvPr id="182" name="Google Shape;182;p28"/>
          <p:cNvPicPr preferRelativeResize="0"/>
          <p:nvPr/>
        </p:nvPicPr>
        <p:blipFill>
          <a:blip r:embed="rId4">
            <a:alphaModFix/>
          </a:blip>
          <a:stretch>
            <a:fillRect/>
          </a:stretch>
        </p:blipFill>
        <p:spPr>
          <a:xfrm>
            <a:off x="3775113" y="260500"/>
            <a:ext cx="6157361" cy="4696074"/>
          </a:xfrm>
          <a:prstGeom prst="rect">
            <a:avLst/>
          </a:prstGeom>
          <a:noFill/>
          <a:ln>
            <a:noFill/>
          </a:ln>
        </p:spPr>
      </p:pic>
      <p:sp>
        <p:nvSpPr>
          <p:cNvPr id="183" name="Google Shape;183;p28"/>
          <p:cNvSpPr/>
          <p:nvPr/>
        </p:nvSpPr>
        <p:spPr>
          <a:xfrm>
            <a:off x="1105775" y="3937200"/>
            <a:ext cx="854400" cy="13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28"/>
          <p:cNvCxnSpPr>
            <a:stCxn id="183" idx="3"/>
          </p:cNvCxnSpPr>
          <p:nvPr/>
        </p:nvCxnSpPr>
        <p:spPr>
          <a:xfrm flipH="1" rot="10800000">
            <a:off x="1960175" y="904650"/>
            <a:ext cx="2429400" cy="3099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29"/>
          <p:cNvSpPr txBox="1"/>
          <p:nvPr>
            <p:ph idx="1" type="body"/>
          </p:nvPr>
        </p:nvSpPr>
        <p:spPr>
          <a:xfrm>
            <a:off x="178525" y="4440050"/>
            <a:ext cx="8152500" cy="287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440"/>
              <a:buNone/>
            </a:pPr>
            <a:r>
              <a:rPr b="1" lang="en-GB" sz="1520"/>
              <a:t>https://mod.paradisec.org.au</a:t>
            </a:r>
            <a:endParaRPr b="1" sz="1520"/>
          </a:p>
        </p:txBody>
      </p:sp>
      <p:pic>
        <p:nvPicPr>
          <p:cNvPr id="191" name="Google Shape;191;p29"/>
          <p:cNvPicPr preferRelativeResize="0"/>
          <p:nvPr/>
        </p:nvPicPr>
        <p:blipFill>
          <a:blip r:embed="rId3">
            <a:alphaModFix/>
          </a:blip>
          <a:stretch>
            <a:fillRect/>
          </a:stretch>
        </p:blipFill>
        <p:spPr>
          <a:xfrm>
            <a:off x="271000" y="196650"/>
            <a:ext cx="3892900" cy="4084549"/>
          </a:xfrm>
          <a:prstGeom prst="rect">
            <a:avLst/>
          </a:prstGeom>
          <a:noFill/>
          <a:ln cap="flat" cmpd="sng" w="9525">
            <a:solidFill>
              <a:schemeClr val="dk1"/>
            </a:solidFill>
            <a:prstDash val="solid"/>
            <a:round/>
            <a:headEnd len="sm" w="sm" type="none"/>
            <a:tailEnd len="sm" w="sm" type="none"/>
          </a:ln>
          <a:effectLst>
            <a:outerShdw blurRad="57150" rotWithShape="0" algn="bl" dir="5400000" dist="114300">
              <a:srgbClr val="000000">
                <a:alpha val="50000"/>
              </a:srgbClr>
            </a:outerShdw>
          </a:effectLst>
        </p:spPr>
      </p:pic>
      <p:pic>
        <p:nvPicPr>
          <p:cNvPr id="192" name="Google Shape;192;p29"/>
          <p:cNvPicPr preferRelativeResize="0"/>
          <p:nvPr/>
        </p:nvPicPr>
        <p:blipFill>
          <a:blip r:embed="rId4">
            <a:alphaModFix/>
          </a:blip>
          <a:stretch>
            <a:fillRect/>
          </a:stretch>
        </p:blipFill>
        <p:spPr>
          <a:xfrm>
            <a:off x="3996550" y="340375"/>
            <a:ext cx="4334474" cy="3940825"/>
          </a:xfrm>
          <a:prstGeom prst="rect">
            <a:avLst/>
          </a:prstGeom>
          <a:noFill/>
          <a:ln cap="flat" cmpd="sng" w="9525">
            <a:solidFill>
              <a:schemeClr val="dk1"/>
            </a:solidFill>
            <a:prstDash val="solid"/>
            <a:round/>
            <a:headEnd len="sm" w="sm" type="none"/>
            <a:tailEnd len="sm" w="sm" type="none"/>
          </a:ln>
          <a:effectLst>
            <a:outerShdw blurRad="57150" rotWithShape="0" algn="bl" dir="5400000" dist="114300">
              <a:srgbClr val="000000">
                <a:alpha val="50000"/>
              </a:srgbClr>
            </a:outerShdw>
          </a:effectLst>
        </p:spPr>
      </p:pic>
      <p:pic>
        <p:nvPicPr>
          <p:cNvPr id="193" name="Google Shape;193;p29"/>
          <p:cNvPicPr preferRelativeResize="0"/>
          <p:nvPr/>
        </p:nvPicPr>
        <p:blipFill>
          <a:blip r:embed="rId5">
            <a:alphaModFix/>
          </a:blip>
          <a:stretch>
            <a:fillRect/>
          </a:stretch>
        </p:blipFill>
        <p:spPr>
          <a:xfrm>
            <a:off x="4246750" y="1807800"/>
            <a:ext cx="3892900" cy="2473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0"/>
          <p:cNvPicPr preferRelativeResize="0"/>
          <p:nvPr/>
        </p:nvPicPr>
        <p:blipFill>
          <a:blip r:embed="rId3">
            <a:alphaModFix/>
          </a:blip>
          <a:stretch>
            <a:fillRect/>
          </a:stretch>
        </p:blipFill>
        <p:spPr>
          <a:xfrm>
            <a:off x="58125" y="174350"/>
            <a:ext cx="9022925" cy="4693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1"/>
          <p:cNvPicPr preferRelativeResize="0"/>
          <p:nvPr/>
        </p:nvPicPr>
        <p:blipFill>
          <a:blip r:embed="rId3">
            <a:alphaModFix/>
          </a:blip>
          <a:stretch>
            <a:fillRect/>
          </a:stretch>
        </p:blipFill>
        <p:spPr>
          <a:xfrm>
            <a:off x="868101" y="0"/>
            <a:ext cx="7407795" cy="51434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2" name="Google Shape;21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32"/>
          <p:cNvPicPr preferRelativeResize="0"/>
          <p:nvPr/>
        </p:nvPicPr>
        <p:blipFill>
          <a:blip r:embed="rId3">
            <a:alphaModFix/>
          </a:blip>
          <a:stretch>
            <a:fillRect/>
          </a:stretch>
        </p:blipFill>
        <p:spPr>
          <a:xfrm>
            <a:off x="304800" y="182600"/>
            <a:ext cx="8454826" cy="4482050"/>
          </a:xfrm>
          <a:prstGeom prst="rect">
            <a:avLst/>
          </a:prstGeom>
          <a:noFill/>
          <a:ln cap="flat" cmpd="sng" w="9525">
            <a:solidFill>
              <a:schemeClr val="dk1"/>
            </a:solidFill>
            <a:prstDash val="solid"/>
            <a:round/>
            <a:headEnd len="sm" w="sm" type="none"/>
            <a:tailEnd len="sm" w="sm" type="none"/>
          </a:ln>
          <a:effectLst>
            <a:outerShdw blurRad="57150" rotWithShape="0" algn="bl" dir="5400000" dist="11430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subTitle"/>
          </p:nvPr>
        </p:nvSpPr>
        <p:spPr>
          <a:xfrm>
            <a:off x="311700" y="2834125"/>
            <a:ext cx="8520600" cy="1802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GB" sz="1100"/>
              <a:t>The Language Data Commons of Australia (LDaCA) and Australian Text Analytics Platform (ATAP) projects received investment (</a:t>
            </a:r>
            <a:r>
              <a:rPr lang="en-GB" sz="1100" u="sng">
                <a:solidFill>
                  <a:schemeClr val="hlink"/>
                </a:solidFill>
                <a:hlinkClick r:id="rId3"/>
              </a:rPr>
              <a:t>https://doi.org/10.47486/DP768</a:t>
            </a:r>
            <a:r>
              <a:rPr lang="en-GB" sz="1100"/>
              <a:t> and </a:t>
            </a:r>
            <a:r>
              <a:rPr lang="en-GB" sz="1100" u="sng">
                <a:solidFill>
                  <a:schemeClr val="hlink"/>
                </a:solidFill>
                <a:hlinkClick r:id="rId4"/>
              </a:rPr>
              <a:t>https://doi.org/10.47486/PL074</a:t>
            </a:r>
            <a:r>
              <a:rPr lang="en-GB" sz="1100"/>
              <a:t>) from the Australian Research Data Commons (ARDC). The ARDC is funded by the National Collaborative Research Infrastructure Strategy (NCRIS).</a:t>
            </a:r>
            <a:endParaRPr sz="1100"/>
          </a:p>
          <a:p>
            <a:pPr indent="0" lvl="0" marL="0" rtl="0" algn="ctr">
              <a:lnSpc>
                <a:spcPct val="90000"/>
              </a:lnSpc>
              <a:spcBef>
                <a:spcPts val="0"/>
              </a:spcBef>
              <a:spcAft>
                <a:spcPts val="0"/>
              </a:spcAft>
              <a:buClr>
                <a:schemeClr val="dk1"/>
              </a:buClr>
              <a:buSzPts val="1800"/>
              <a:buNone/>
            </a:pPr>
            <a:r>
              <a:t/>
            </a:r>
            <a:endParaRPr sz="1100"/>
          </a:p>
          <a:p>
            <a:pPr indent="0" lvl="0" marL="0" rtl="0" algn="l">
              <a:lnSpc>
                <a:spcPct val="115000"/>
              </a:lnSpc>
              <a:spcBef>
                <a:spcPts val="0"/>
              </a:spcBef>
              <a:spcAft>
                <a:spcPts val="0"/>
              </a:spcAft>
              <a:buClr>
                <a:schemeClr val="dk1"/>
              </a:buClr>
              <a:buSzPts val="1100"/>
              <a:buNone/>
            </a:pPr>
            <a:r>
              <a:t/>
            </a:r>
            <a:endParaRPr sz="1200"/>
          </a:p>
          <a:p>
            <a:pPr indent="0" lvl="0" marL="0" rtl="0" algn="ctr">
              <a:lnSpc>
                <a:spcPct val="115000"/>
              </a:lnSpc>
              <a:spcBef>
                <a:spcPts val="1200"/>
              </a:spcBef>
              <a:spcAft>
                <a:spcPts val="0"/>
              </a:spcAft>
              <a:buClr>
                <a:schemeClr val="dk1"/>
              </a:buClr>
              <a:buSzPts val="1100"/>
              <a:buNone/>
            </a:pPr>
            <a:r>
              <a:rPr lang="en-GB" sz="1200"/>
              <a:t>ARC LIEF LE210100013 (2021-2024) Nyingarn: a platform for primary sources in Australian Indigenous languages</a:t>
            </a:r>
            <a:endParaRPr sz="1200"/>
          </a:p>
          <a:p>
            <a:pPr indent="0" lvl="0" marL="0" rtl="0" algn="l">
              <a:lnSpc>
                <a:spcPct val="115000"/>
              </a:lnSpc>
              <a:spcBef>
                <a:spcPts val="1200"/>
              </a:spcBef>
              <a:spcAft>
                <a:spcPts val="1200"/>
              </a:spcAft>
              <a:buClr>
                <a:schemeClr val="dk1"/>
              </a:buClr>
              <a:buSzPts val="1100"/>
              <a:buFont typeface="Arial"/>
              <a:buNone/>
            </a:pPr>
            <a:r>
              <a:t/>
            </a:r>
            <a:endParaRPr sz="1600"/>
          </a:p>
        </p:txBody>
      </p:sp>
      <p:pic>
        <p:nvPicPr>
          <p:cNvPr descr="Logo&#10;&#10;Description automatically generated" id="67" name="Google Shape;67;p15"/>
          <p:cNvPicPr preferRelativeResize="0"/>
          <p:nvPr/>
        </p:nvPicPr>
        <p:blipFill rotWithShape="1">
          <a:blip r:embed="rId5">
            <a:alphaModFix/>
          </a:blip>
          <a:srcRect b="0" l="0" r="0" t="0"/>
          <a:stretch/>
        </p:blipFill>
        <p:spPr>
          <a:xfrm>
            <a:off x="1711412" y="1189601"/>
            <a:ext cx="2695576" cy="876300"/>
          </a:xfrm>
          <a:prstGeom prst="rect">
            <a:avLst/>
          </a:prstGeom>
          <a:noFill/>
          <a:ln>
            <a:noFill/>
          </a:ln>
        </p:spPr>
      </p:pic>
      <p:pic>
        <p:nvPicPr>
          <p:cNvPr descr="Logo&#10;&#10;Description automatically generated" id="68" name="Google Shape;68;p15"/>
          <p:cNvPicPr preferRelativeResize="0"/>
          <p:nvPr/>
        </p:nvPicPr>
        <p:blipFill rotWithShape="1">
          <a:blip r:embed="rId6">
            <a:alphaModFix/>
          </a:blip>
          <a:srcRect b="0" l="0" r="0" t="0"/>
          <a:stretch/>
        </p:blipFill>
        <p:spPr>
          <a:xfrm>
            <a:off x="5725683" y="829866"/>
            <a:ext cx="1706905" cy="12360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3"/>
          <p:cNvPicPr preferRelativeResize="0"/>
          <p:nvPr/>
        </p:nvPicPr>
        <p:blipFill>
          <a:blip r:embed="rId3">
            <a:alphaModFix/>
          </a:blip>
          <a:stretch>
            <a:fillRect/>
          </a:stretch>
        </p:blipFill>
        <p:spPr>
          <a:xfrm>
            <a:off x="884350" y="66050"/>
            <a:ext cx="7473250" cy="5011400"/>
          </a:xfrm>
          <a:prstGeom prst="rect">
            <a:avLst/>
          </a:prstGeom>
          <a:noFill/>
          <a:ln cap="flat" cmpd="sng" w="9525">
            <a:solidFill>
              <a:schemeClr val="dk1"/>
            </a:solidFill>
            <a:prstDash val="solid"/>
            <a:round/>
            <a:headEnd len="sm" w="sm" type="none"/>
            <a:tailEnd len="sm" w="sm" type="none"/>
          </a:ln>
        </p:spPr>
      </p:pic>
      <p:pic>
        <p:nvPicPr>
          <p:cNvPr id="221" name="Google Shape;221;p33"/>
          <p:cNvPicPr preferRelativeResize="0"/>
          <p:nvPr/>
        </p:nvPicPr>
        <p:blipFill>
          <a:blip r:embed="rId4">
            <a:alphaModFix/>
          </a:blip>
          <a:stretch>
            <a:fillRect/>
          </a:stretch>
        </p:blipFill>
        <p:spPr>
          <a:xfrm>
            <a:off x="2645250" y="2395350"/>
            <a:ext cx="6187051" cy="2430850"/>
          </a:xfrm>
          <a:prstGeom prst="rect">
            <a:avLst/>
          </a:prstGeom>
          <a:noFill/>
          <a:ln cap="flat" cmpd="sng" w="19050">
            <a:solidFill>
              <a:srgbClr val="FF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34"/>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5"/>
          <p:cNvPicPr preferRelativeResize="0"/>
          <p:nvPr/>
        </p:nvPicPr>
        <p:blipFill>
          <a:blip r:embed="rId3">
            <a:alphaModFix/>
          </a:blip>
          <a:stretch>
            <a:fillRect/>
          </a:stretch>
        </p:blipFill>
        <p:spPr>
          <a:xfrm>
            <a:off x="803900" y="270163"/>
            <a:ext cx="7087250" cy="4603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6"/>
          <p:cNvPicPr preferRelativeResize="0"/>
          <p:nvPr/>
        </p:nvPicPr>
        <p:blipFill>
          <a:blip r:embed="rId3">
            <a:alphaModFix/>
          </a:blip>
          <a:stretch>
            <a:fillRect/>
          </a:stretch>
        </p:blipFill>
        <p:spPr>
          <a:xfrm>
            <a:off x="67025" y="0"/>
            <a:ext cx="899692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TODO - insert Describo Screenshot editing a </a:t>
            </a:r>
            <a:r>
              <a:rPr lang="en-GB"/>
              <a:t>collection</a:t>
            </a:r>
            <a:r>
              <a:rPr lang="en-GB"/>
              <a:t> record (PT)</a:t>
            </a:r>
            <a:endParaRPr/>
          </a:p>
          <a:p>
            <a:pPr indent="0" lvl="0" marL="0" rtl="0" algn="l">
              <a:spcBef>
                <a:spcPts val="1200"/>
              </a:spcBef>
              <a:spcAft>
                <a:spcPts val="1200"/>
              </a:spcAft>
              <a:buNone/>
            </a:pPr>
            <a:r>
              <a:t/>
            </a:r>
            <a:endParaRPr/>
          </a:p>
        </p:txBody>
      </p:sp>
      <p:pic>
        <p:nvPicPr>
          <p:cNvPr id="248" name="Google Shape;248;p37"/>
          <p:cNvPicPr preferRelativeResize="0"/>
          <p:nvPr/>
        </p:nvPicPr>
        <p:blipFill>
          <a:blip r:embed="rId3">
            <a:alphaModFix/>
          </a:blip>
          <a:stretch>
            <a:fillRect/>
          </a:stretch>
        </p:blipFill>
        <p:spPr>
          <a:xfrm>
            <a:off x="0" y="60275"/>
            <a:ext cx="9144003" cy="5022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LDaCA</a:t>
            </a:r>
            <a:endParaRPr/>
          </a:p>
        </p:txBody>
      </p:sp>
      <p:pic>
        <p:nvPicPr>
          <p:cNvPr id="254" name="Google Shape;254;p38"/>
          <p:cNvPicPr preferRelativeResize="0"/>
          <p:nvPr/>
        </p:nvPicPr>
        <p:blipFill>
          <a:blip r:embed="rId3">
            <a:alphaModFix/>
          </a:blip>
          <a:stretch>
            <a:fillRect/>
          </a:stretch>
        </p:blipFill>
        <p:spPr>
          <a:xfrm>
            <a:off x="5295024" y="-147350"/>
            <a:ext cx="4052476" cy="3729550"/>
          </a:xfrm>
          <a:prstGeom prst="rect">
            <a:avLst/>
          </a:prstGeom>
          <a:noFill/>
          <a:ln>
            <a:noFill/>
          </a:ln>
        </p:spPr>
      </p:pic>
      <p:pic>
        <p:nvPicPr>
          <p:cNvPr id="255" name="Google Shape;255;p38"/>
          <p:cNvPicPr preferRelativeResize="0"/>
          <p:nvPr/>
        </p:nvPicPr>
        <p:blipFill>
          <a:blip r:embed="rId4">
            <a:alphaModFix/>
          </a:blip>
          <a:stretch>
            <a:fillRect/>
          </a:stretch>
        </p:blipFill>
        <p:spPr>
          <a:xfrm>
            <a:off x="-275300" y="-298225"/>
            <a:ext cx="4609075" cy="4241799"/>
          </a:xfrm>
          <a:prstGeom prst="rect">
            <a:avLst/>
          </a:prstGeom>
          <a:noFill/>
          <a:ln>
            <a:noFill/>
          </a:ln>
        </p:spPr>
      </p:pic>
      <p:pic>
        <p:nvPicPr>
          <p:cNvPr id="256" name="Google Shape;256;p38"/>
          <p:cNvPicPr preferRelativeResize="0"/>
          <p:nvPr/>
        </p:nvPicPr>
        <p:blipFill>
          <a:blip r:embed="rId5">
            <a:alphaModFix/>
          </a:blip>
          <a:stretch>
            <a:fillRect/>
          </a:stretch>
        </p:blipFill>
        <p:spPr>
          <a:xfrm>
            <a:off x="1675452" y="619150"/>
            <a:ext cx="5588845"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Screen cast video of browsing a collection with an LDaCA repository" id="261" name="Google Shape;261;p39" title="Browse Collections LDaCA Repo">
            <a:hlinkClick r:id="rId3"/>
          </p:cNvPr>
          <p:cNvPicPr preferRelativeResize="0"/>
          <p:nvPr/>
        </p:nvPicPr>
        <p:blipFill>
          <a:blip r:embed="rId4">
            <a:alphaModFix/>
          </a:blip>
          <a:stretch>
            <a:fillRect/>
          </a:stretch>
        </p:blipFill>
        <p:spPr>
          <a:xfrm>
            <a:off x="2286000" y="0"/>
            <a:ext cx="6858000" cy="5143500"/>
          </a:xfrm>
          <a:prstGeom prst="rect">
            <a:avLst/>
          </a:prstGeom>
          <a:noFill/>
          <a:ln>
            <a:noFill/>
          </a:ln>
        </p:spPr>
      </p:pic>
      <p:sp>
        <p:nvSpPr>
          <p:cNvPr id="262" name="Google Shape;262;p39"/>
          <p:cNvSpPr txBox="1"/>
          <p:nvPr/>
        </p:nvSpPr>
        <p:spPr>
          <a:xfrm>
            <a:off x="228600" y="685800"/>
            <a:ext cx="83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Demo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7026075" y="344875"/>
            <a:ext cx="2056800" cy="4572000"/>
          </a:xfrm>
          <a:prstGeom prst="rect">
            <a:avLst/>
          </a:prstGeom>
          <a:noFill/>
          <a:ln>
            <a:noFill/>
          </a:ln>
        </p:spPr>
        <p:txBody>
          <a:bodyPr anchorCtr="0" anchor="t" bIns="34275" lIns="68575" spcFirstLastPara="1" rIns="68575" wrap="square" tIns="34275">
            <a:normAutofit/>
          </a:bodyPr>
          <a:lstStyle/>
          <a:p>
            <a:pPr indent="0" lvl="0" marL="177800" rtl="0" algn="l">
              <a:lnSpc>
                <a:spcPct val="90000"/>
              </a:lnSpc>
              <a:spcBef>
                <a:spcPts val="800"/>
              </a:spcBef>
              <a:spcAft>
                <a:spcPts val="1200"/>
              </a:spcAft>
              <a:buNone/>
            </a:pPr>
            <a:r>
              <a:t/>
            </a:r>
            <a:endParaRPr sz="3800"/>
          </a:p>
        </p:txBody>
      </p:sp>
      <p:sp>
        <p:nvSpPr>
          <p:cNvPr id="74" name="Google Shape;74;p16"/>
          <p:cNvSpPr txBox="1"/>
          <p:nvPr/>
        </p:nvSpPr>
        <p:spPr>
          <a:xfrm>
            <a:off x="1826779" y="4575005"/>
            <a:ext cx="263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u="none" cap="none" strike="noStrike">
                <a:solidFill>
                  <a:schemeClr val="dk1"/>
                </a:solidFill>
                <a:latin typeface="Calibri"/>
                <a:ea typeface="Calibri"/>
                <a:cs typeface="Calibri"/>
                <a:sym typeface="Calibri"/>
              </a:rPr>
              <a:t>With thanks for their contribution:</a:t>
            </a:r>
            <a:endParaRPr sz="1100"/>
          </a:p>
        </p:txBody>
      </p:sp>
      <p:sp>
        <p:nvSpPr>
          <p:cNvPr id="75" name="Google Shape;75;p16"/>
          <p:cNvSpPr txBox="1"/>
          <p:nvPr/>
        </p:nvSpPr>
        <p:spPr>
          <a:xfrm>
            <a:off x="179802" y="2097622"/>
            <a:ext cx="1543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Partner Institutions:</a:t>
            </a:r>
            <a:endParaRPr sz="1100"/>
          </a:p>
        </p:txBody>
      </p:sp>
      <p:pic>
        <p:nvPicPr>
          <p:cNvPr descr="A picture containing shape&#10;&#10;Description automatically generated" id="76" name="Google Shape;76;p16"/>
          <p:cNvPicPr preferRelativeResize="0"/>
          <p:nvPr/>
        </p:nvPicPr>
        <p:blipFill rotWithShape="1">
          <a:blip r:embed="rId3">
            <a:alphaModFix/>
          </a:blip>
          <a:srcRect b="0" l="0" r="0" t="0"/>
          <a:stretch/>
        </p:blipFill>
        <p:spPr>
          <a:xfrm>
            <a:off x="4448250" y="4511696"/>
            <a:ext cx="984504" cy="405162"/>
          </a:xfrm>
          <a:prstGeom prst="rect">
            <a:avLst/>
          </a:prstGeom>
          <a:noFill/>
          <a:ln>
            <a:noFill/>
          </a:ln>
        </p:spPr>
      </p:pic>
      <p:pic>
        <p:nvPicPr>
          <p:cNvPr descr="A picture containing text, sign&#10;&#10;Description automatically generated" id="77" name="Google Shape;77;p16"/>
          <p:cNvPicPr preferRelativeResize="0"/>
          <p:nvPr/>
        </p:nvPicPr>
        <p:blipFill rotWithShape="1">
          <a:blip r:embed="rId4">
            <a:alphaModFix/>
          </a:blip>
          <a:srcRect b="0" l="0" r="0" t="0"/>
          <a:stretch/>
        </p:blipFill>
        <p:spPr>
          <a:xfrm>
            <a:off x="357067" y="344885"/>
            <a:ext cx="4100716" cy="1641249"/>
          </a:xfrm>
          <a:prstGeom prst="rect">
            <a:avLst/>
          </a:prstGeom>
          <a:noFill/>
          <a:ln>
            <a:noFill/>
          </a:ln>
        </p:spPr>
      </p:pic>
      <p:pic>
        <p:nvPicPr>
          <p:cNvPr descr="Shape&#10;&#10;Description automatically generated with medium confidence" id="78" name="Google Shape;78;p16"/>
          <p:cNvPicPr preferRelativeResize="0"/>
          <p:nvPr/>
        </p:nvPicPr>
        <p:blipFill rotWithShape="1">
          <a:blip r:embed="rId5">
            <a:alphaModFix/>
          </a:blip>
          <a:srcRect b="0" l="0" r="0" t="0"/>
          <a:stretch/>
        </p:blipFill>
        <p:spPr>
          <a:xfrm>
            <a:off x="283290" y="2588021"/>
            <a:ext cx="1867782" cy="683333"/>
          </a:xfrm>
          <a:prstGeom prst="rect">
            <a:avLst/>
          </a:prstGeom>
          <a:noFill/>
          <a:ln>
            <a:noFill/>
          </a:ln>
        </p:spPr>
      </p:pic>
      <p:pic>
        <p:nvPicPr>
          <p:cNvPr descr="Logo&#10;&#10;Description automatically generated with medium confidence" id="79" name="Google Shape;79;p16"/>
          <p:cNvPicPr preferRelativeResize="0"/>
          <p:nvPr/>
        </p:nvPicPr>
        <p:blipFill rotWithShape="1">
          <a:blip r:embed="rId6">
            <a:alphaModFix/>
          </a:blip>
          <a:srcRect b="0" l="0" r="0" t="0"/>
          <a:stretch/>
        </p:blipFill>
        <p:spPr>
          <a:xfrm>
            <a:off x="2826987" y="2617493"/>
            <a:ext cx="1247357" cy="1247357"/>
          </a:xfrm>
          <a:prstGeom prst="rect">
            <a:avLst/>
          </a:prstGeom>
          <a:noFill/>
          <a:ln>
            <a:noFill/>
          </a:ln>
        </p:spPr>
      </p:pic>
      <p:pic>
        <p:nvPicPr>
          <p:cNvPr descr="Text&#10;&#10;Description automatically generated" id="80" name="Google Shape;80;p16"/>
          <p:cNvPicPr preferRelativeResize="0"/>
          <p:nvPr/>
        </p:nvPicPr>
        <p:blipFill rotWithShape="1">
          <a:blip r:embed="rId7">
            <a:alphaModFix/>
          </a:blip>
          <a:srcRect b="0" l="0" r="0" t="0"/>
          <a:stretch/>
        </p:blipFill>
        <p:spPr>
          <a:xfrm>
            <a:off x="121413" y="3465643"/>
            <a:ext cx="2500389" cy="860134"/>
          </a:xfrm>
          <a:prstGeom prst="rect">
            <a:avLst/>
          </a:prstGeom>
          <a:noFill/>
          <a:ln>
            <a:noFill/>
          </a:ln>
        </p:spPr>
      </p:pic>
      <p:pic>
        <p:nvPicPr>
          <p:cNvPr descr="Graphical user interface, logo, company name&#10;&#10;Description automatically generated" id="81" name="Google Shape;81;p16"/>
          <p:cNvPicPr preferRelativeResize="0"/>
          <p:nvPr/>
        </p:nvPicPr>
        <p:blipFill rotWithShape="1">
          <a:blip r:embed="rId8">
            <a:alphaModFix/>
          </a:blip>
          <a:srcRect b="0" l="0" r="0" t="0"/>
          <a:stretch/>
        </p:blipFill>
        <p:spPr>
          <a:xfrm>
            <a:off x="4330902" y="1749863"/>
            <a:ext cx="2438609" cy="2438609"/>
          </a:xfrm>
          <a:prstGeom prst="rect">
            <a:avLst/>
          </a:prstGeom>
          <a:noFill/>
          <a:ln>
            <a:noFill/>
          </a:ln>
        </p:spPr>
      </p:pic>
      <p:pic>
        <p:nvPicPr>
          <p:cNvPr descr="Text&#10;&#10;Description automatically generated" id="82" name="Google Shape;82;p16"/>
          <p:cNvPicPr preferRelativeResize="0"/>
          <p:nvPr/>
        </p:nvPicPr>
        <p:blipFill rotWithShape="1">
          <a:blip r:embed="rId9">
            <a:alphaModFix/>
          </a:blip>
          <a:srcRect b="0" l="0" r="0" t="0"/>
          <a:stretch/>
        </p:blipFill>
        <p:spPr>
          <a:xfrm>
            <a:off x="4330902" y="3527168"/>
            <a:ext cx="2310791" cy="798609"/>
          </a:xfrm>
          <a:prstGeom prst="rect">
            <a:avLst/>
          </a:prstGeom>
          <a:noFill/>
          <a:ln>
            <a:noFill/>
          </a:ln>
        </p:spPr>
      </p:pic>
      <p:pic>
        <p:nvPicPr>
          <p:cNvPr id="83" name="Google Shape;83;p16"/>
          <p:cNvPicPr preferRelativeResize="0"/>
          <p:nvPr/>
        </p:nvPicPr>
        <p:blipFill>
          <a:blip r:embed="rId10">
            <a:alphaModFix/>
          </a:blip>
          <a:stretch>
            <a:fillRect/>
          </a:stretch>
        </p:blipFill>
        <p:spPr>
          <a:xfrm>
            <a:off x="7102251" y="3021012"/>
            <a:ext cx="2061025" cy="2061025"/>
          </a:xfrm>
          <a:prstGeom prst="rect">
            <a:avLst/>
          </a:prstGeom>
          <a:noFill/>
          <a:ln>
            <a:noFill/>
          </a:ln>
        </p:spPr>
      </p:pic>
      <p:pic>
        <p:nvPicPr>
          <p:cNvPr id="84" name="Google Shape;84;p16"/>
          <p:cNvPicPr preferRelativeResize="0"/>
          <p:nvPr/>
        </p:nvPicPr>
        <p:blipFill>
          <a:blip r:embed="rId11">
            <a:alphaModFix/>
          </a:blip>
          <a:stretch>
            <a:fillRect/>
          </a:stretch>
        </p:blipFill>
        <p:spPr>
          <a:xfrm>
            <a:off x="5129236" y="0"/>
            <a:ext cx="4034039" cy="155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1713275" y="285825"/>
            <a:ext cx="649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920"/>
              <a:t>Pacific and Regional Archive for Digital Sources in Endangered Cultures</a:t>
            </a:r>
            <a:endParaRPr sz="1920"/>
          </a:p>
        </p:txBody>
      </p:sp>
      <p:sp>
        <p:nvSpPr>
          <p:cNvPr id="90" name="Google Shape;90;p17"/>
          <p:cNvSpPr txBox="1"/>
          <p:nvPr>
            <p:ph idx="1" type="body"/>
          </p:nvPr>
        </p:nvSpPr>
        <p:spPr>
          <a:xfrm>
            <a:off x="311700" y="1274825"/>
            <a:ext cx="8520600" cy="3751200"/>
          </a:xfrm>
          <a:prstGeom prst="rect">
            <a:avLst/>
          </a:prstGeom>
        </p:spPr>
        <p:txBody>
          <a:bodyPr anchorCtr="0" anchor="t" bIns="91425" lIns="91425" spcFirstLastPara="1" rIns="91425" wrap="square" tIns="91425">
            <a:normAutofit lnSpcReduction="10000"/>
          </a:bodyPr>
          <a:lstStyle/>
          <a:p>
            <a:pPr indent="0" lvl="0" marL="0" rtl="0" algn="l">
              <a:lnSpc>
                <a:spcPct val="93000"/>
              </a:lnSpc>
              <a:spcBef>
                <a:spcPts val="0"/>
              </a:spcBef>
              <a:spcAft>
                <a:spcPts val="0"/>
              </a:spcAft>
              <a:buNone/>
            </a:pPr>
            <a:r>
              <a:rPr lang="en-GB" sz="2300">
                <a:solidFill>
                  <a:schemeClr val="dk1"/>
                </a:solidFill>
              </a:rPr>
              <a:t>Running for 20 years</a:t>
            </a:r>
            <a:endParaRPr sz="2300">
              <a:solidFill>
                <a:schemeClr val="dk1"/>
              </a:solidFill>
            </a:endParaRPr>
          </a:p>
          <a:p>
            <a:pPr indent="0" lvl="0" marL="0" rtl="0" algn="l">
              <a:lnSpc>
                <a:spcPct val="93000"/>
              </a:lnSpc>
              <a:spcBef>
                <a:spcPts val="0"/>
              </a:spcBef>
              <a:spcAft>
                <a:spcPts val="0"/>
              </a:spcAft>
              <a:buNone/>
            </a:pPr>
            <a:r>
              <a:t/>
            </a:r>
            <a:endParaRPr sz="2300">
              <a:solidFill>
                <a:schemeClr val="dk1"/>
              </a:solidFill>
            </a:endParaRPr>
          </a:p>
          <a:p>
            <a:pPr indent="0" lvl="0" marL="0" rtl="0" algn="l">
              <a:lnSpc>
                <a:spcPct val="93000"/>
              </a:lnSpc>
              <a:spcBef>
                <a:spcPts val="0"/>
              </a:spcBef>
              <a:spcAft>
                <a:spcPts val="0"/>
              </a:spcAft>
              <a:buNone/>
            </a:pPr>
            <a:r>
              <a:rPr lang="en-GB" sz="2000">
                <a:solidFill>
                  <a:schemeClr val="dk1"/>
                </a:solidFill>
              </a:rPr>
              <a:t>1,337 languages represented</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675 collections</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37,510 items</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405,289 files</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15,540 hours (audio)</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2,465 hours (video)</a:t>
            </a:r>
            <a:endParaRPr sz="2000">
              <a:solidFill>
                <a:schemeClr val="dk1"/>
              </a:solidFill>
            </a:endParaRPr>
          </a:p>
          <a:p>
            <a:pPr indent="0" lvl="0" marL="0" rtl="0" algn="l">
              <a:lnSpc>
                <a:spcPct val="93000"/>
              </a:lnSpc>
              <a:spcBef>
                <a:spcPts val="0"/>
              </a:spcBef>
              <a:spcAft>
                <a:spcPts val="0"/>
              </a:spcAft>
              <a:buNone/>
            </a:pPr>
            <a:r>
              <a:rPr lang="en-GB" sz="2000">
                <a:solidFill>
                  <a:schemeClr val="dk1"/>
                </a:solidFill>
              </a:rPr>
              <a:t>193 TB</a:t>
            </a:r>
            <a:endParaRPr sz="2000">
              <a:solidFill>
                <a:schemeClr val="dk1"/>
              </a:solidFill>
            </a:endParaRPr>
          </a:p>
          <a:p>
            <a:pPr indent="0" lvl="0" marL="0" rtl="0" algn="l">
              <a:lnSpc>
                <a:spcPct val="93000"/>
              </a:lnSpc>
              <a:spcBef>
                <a:spcPts val="0"/>
              </a:spcBef>
              <a:spcAft>
                <a:spcPts val="0"/>
              </a:spcAft>
              <a:buNone/>
            </a:pPr>
            <a:r>
              <a:t/>
            </a:r>
            <a:endParaRPr sz="2300">
              <a:solidFill>
                <a:schemeClr val="dk1"/>
              </a:solidFill>
            </a:endParaRPr>
          </a:p>
          <a:p>
            <a:pPr indent="0" lvl="0" marL="0" rtl="0" algn="l">
              <a:lnSpc>
                <a:spcPct val="93000"/>
              </a:lnSpc>
              <a:spcBef>
                <a:spcPts val="0"/>
              </a:spcBef>
              <a:spcAft>
                <a:spcPts val="0"/>
              </a:spcAft>
              <a:buNone/>
            </a:pPr>
            <a:r>
              <a:rPr lang="en-GB" sz="1100">
                <a:solidFill>
                  <a:schemeClr val="dk1"/>
                </a:solidFill>
              </a:rPr>
              <a:t>October 2022</a:t>
            </a:r>
            <a:endParaRPr sz="1100">
              <a:solidFill>
                <a:schemeClr val="dk1"/>
              </a:solidFill>
            </a:endParaRPr>
          </a:p>
          <a:p>
            <a:pPr indent="0" lvl="0" marL="0" rtl="0" algn="l">
              <a:spcBef>
                <a:spcPts val="0"/>
              </a:spcBef>
              <a:spcAft>
                <a:spcPts val="1200"/>
              </a:spcAft>
              <a:buNone/>
            </a:pPr>
            <a:r>
              <a:t/>
            </a:r>
            <a:endParaRPr/>
          </a:p>
        </p:txBody>
      </p:sp>
      <p:pic>
        <p:nvPicPr>
          <p:cNvPr id="91" name="Google Shape;91;p17" title="PDSCMapMovie">
            <a:hlinkClick r:id="rId3"/>
          </p:cNvPr>
          <p:cNvPicPr preferRelativeResize="0"/>
          <p:nvPr/>
        </p:nvPicPr>
        <p:blipFill>
          <a:blip r:embed="rId4">
            <a:alphaModFix/>
          </a:blip>
          <a:stretch>
            <a:fillRect/>
          </a:stretch>
        </p:blipFill>
        <p:spPr>
          <a:xfrm>
            <a:off x="4545875" y="1140275"/>
            <a:ext cx="4286425" cy="3214812"/>
          </a:xfrm>
          <a:prstGeom prst="rect">
            <a:avLst/>
          </a:prstGeom>
          <a:noFill/>
          <a:ln>
            <a:noFill/>
          </a:ln>
        </p:spPr>
      </p:pic>
      <p:pic>
        <p:nvPicPr>
          <p:cNvPr id="92" name="Google Shape;92;p17"/>
          <p:cNvPicPr preferRelativeResize="0"/>
          <p:nvPr/>
        </p:nvPicPr>
        <p:blipFill>
          <a:blip r:embed="rId5">
            <a:alphaModFix/>
          </a:blip>
          <a:stretch>
            <a:fillRect/>
          </a:stretch>
        </p:blipFill>
        <p:spPr>
          <a:xfrm>
            <a:off x="411100" y="385400"/>
            <a:ext cx="1302175" cy="84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18"/>
          <p:cNvPicPr preferRelativeResize="0"/>
          <p:nvPr/>
        </p:nvPicPr>
        <p:blipFill>
          <a:blip r:embed="rId3">
            <a:alphaModFix/>
          </a:blip>
          <a:stretch>
            <a:fillRect/>
          </a:stretch>
        </p:blipFill>
        <p:spPr>
          <a:xfrm>
            <a:off x="418259" y="0"/>
            <a:ext cx="8307482"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5966360" y="3237450"/>
            <a:ext cx="3177641" cy="1833775"/>
          </a:xfrm>
          <a:prstGeom prst="rect">
            <a:avLst/>
          </a:prstGeom>
          <a:noFill/>
          <a:ln>
            <a:noFill/>
          </a:ln>
        </p:spPr>
      </p:pic>
      <p:sp>
        <p:nvSpPr>
          <p:cNvPr id="105" name="Google Shape;105;p19"/>
          <p:cNvSpPr txBox="1"/>
          <p:nvPr>
            <p:ph type="title"/>
          </p:nvPr>
        </p:nvSpPr>
        <p:spPr>
          <a:xfrm>
            <a:off x="402525" y="412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PARADISEC ACCESS</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9"/>
          <p:cNvPicPr preferRelativeResize="0"/>
          <p:nvPr/>
        </p:nvPicPr>
        <p:blipFill>
          <a:blip r:embed="rId4">
            <a:alphaModFix/>
          </a:blip>
          <a:stretch>
            <a:fillRect/>
          </a:stretch>
        </p:blipFill>
        <p:spPr>
          <a:xfrm>
            <a:off x="105900" y="784305"/>
            <a:ext cx="5809399" cy="2876251"/>
          </a:xfrm>
          <a:prstGeom prst="rect">
            <a:avLst/>
          </a:prstGeom>
          <a:noFill/>
          <a:ln>
            <a:noFill/>
          </a:ln>
        </p:spPr>
      </p:pic>
      <p:sp>
        <p:nvSpPr>
          <p:cNvPr id="108" name="Google Shape;108;p19"/>
          <p:cNvSpPr txBox="1"/>
          <p:nvPr/>
        </p:nvSpPr>
        <p:spPr>
          <a:xfrm>
            <a:off x="1901675" y="4703625"/>
            <a:ext cx="7167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GB" sz="1200">
                <a:solidFill>
                  <a:schemeClr val="dk1"/>
                </a:solidFill>
                <a:latin typeface="Calibri"/>
                <a:ea typeface="Calibri"/>
                <a:cs typeface="Calibri"/>
                <a:sym typeface="Calibri"/>
              </a:rPr>
              <a:t>https://language-archives.services/about/data-loader</a:t>
            </a:r>
            <a:endParaRPr sz="1200">
              <a:solidFill>
                <a:schemeClr val="dk1"/>
              </a:solidFill>
              <a:latin typeface="Calibri"/>
              <a:ea typeface="Calibri"/>
              <a:cs typeface="Calibri"/>
              <a:sym typeface="Calibri"/>
            </a:endParaRPr>
          </a:p>
        </p:txBody>
      </p:sp>
      <p:pic>
        <p:nvPicPr>
          <p:cNvPr id="109" name="Google Shape;109;p19"/>
          <p:cNvPicPr preferRelativeResize="0"/>
          <p:nvPr/>
        </p:nvPicPr>
        <p:blipFill>
          <a:blip r:embed="rId5">
            <a:alphaModFix/>
          </a:blip>
          <a:stretch>
            <a:fillRect/>
          </a:stretch>
        </p:blipFill>
        <p:spPr>
          <a:xfrm>
            <a:off x="5278800" y="2852251"/>
            <a:ext cx="3865201" cy="1941600"/>
          </a:xfrm>
          <a:prstGeom prst="rect">
            <a:avLst/>
          </a:prstGeom>
          <a:noFill/>
          <a:ln>
            <a:noFill/>
          </a:ln>
        </p:spPr>
      </p:pic>
      <p:pic>
        <p:nvPicPr>
          <p:cNvPr id="110" name="Google Shape;110;p19"/>
          <p:cNvPicPr preferRelativeResize="0"/>
          <p:nvPr/>
        </p:nvPicPr>
        <p:blipFill>
          <a:blip r:embed="rId6">
            <a:alphaModFix/>
          </a:blip>
          <a:stretch>
            <a:fillRect/>
          </a:stretch>
        </p:blipFill>
        <p:spPr>
          <a:xfrm>
            <a:off x="6376424" y="1124088"/>
            <a:ext cx="4491125" cy="2536474"/>
          </a:xfrm>
          <a:prstGeom prst="rect">
            <a:avLst/>
          </a:prstGeom>
          <a:noFill/>
          <a:ln>
            <a:noFill/>
          </a:ln>
        </p:spPr>
      </p:pic>
      <p:pic>
        <p:nvPicPr>
          <p:cNvPr id="111" name="Google Shape;111;p19"/>
          <p:cNvPicPr preferRelativeResize="0"/>
          <p:nvPr/>
        </p:nvPicPr>
        <p:blipFill>
          <a:blip r:embed="rId7">
            <a:alphaModFix/>
          </a:blip>
          <a:stretch>
            <a:fillRect/>
          </a:stretch>
        </p:blipFill>
        <p:spPr>
          <a:xfrm>
            <a:off x="0" y="3509125"/>
            <a:ext cx="1901675" cy="163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265713" y="948725"/>
            <a:ext cx="5264324" cy="3368524"/>
          </a:xfrm>
          <a:prstGeom prst="rect">
            <a:avLst/>
          </a:prstGeom>
          <a:noFill/>
          <a:ln>
            <a:noFill/>
          </a:ln>
        </p:spPr>
      </p:pic>
      <p:sp>
        <p:nvSpPr>
          <p:cNvPr id="117" name="Google Shape;117;p20"/>
          <p:cNvSpPr txBox="1"/>
          <p:nvPr/>
        </p:nvSpPr>
        <p:spPr>
          <a:xfrm>
            <a:off x="514363" y="1009375"/>
            <a:ext cx="4767000" cy="554100"/>
          </a:xfrm>
          <a:prstGeom prst="rect">
            <a:avLst/>
          </a:prstGeom>
          <a:solidFill>
            <a:srgbClr val="F9CB9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ELAR: limited search capability, non-standard metadata schema, no ability to index annotation files, no bulk download</a:t>
            </a:r>
            <a:endParaRPr sz="1200">
              <a:solidFill>
                <a:schemeClr val="dk1"/>
              </a:solidFill>
            </a:endParaRPr>
          </a:p>
        </p:txBody>
      </p:sp>
      <p:pic>
        <p:nvPicPr>
          <p:cNvPr id="118" name="Google Shape;118;p20"/>
          <p:cNvPicPr preferRelativeResize="0"/>
          <p:nvPr/>
        </p:nvPicPr>
        <p:blipFill>
          <a:blip r:embed="rId4">
            <a:alphaModFix/>
          </a:blip>
          <a:stretch>
            <a:fillRect/>
          </a:stretch>
        </p:blipFill>
        <p:spPr>
          <a:xfrm>
            <a:off x="3680588" y="1343275"/>
            <a:ext cx="5359473" cy="3595676"/>
          </a:xfrm>
          <a:prstGeom prst="rect">
            <a:avLst/>
          </a:prstGeom>
          <a:noFill/>
          <a:ln>
            <a:noFill/>
          </a:ln>
        </p:spPr>
      </p:pic>
      <p:sp>
        <p:nvSpPr>
          <p:cNvPr id="119" name="Google Shape;119;p20"/>
          <p:cNvSpPr txBox="1"/>
          <p:nvPr/>
        </p:nvSpPr>
        <p:spPr>
          <a:xfrm>
            <a:off x="3976825" y="4383200"/>
            <a:ext cx="4767000" cy="5541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LDaCA</a:t>
            </a:r>
            <a:r>
              <a:rPr lang="en-GB" sz="1200">
                <a:solidFill>
                  <a:schemeClr val="dk1"/>
                </a:solidFill>
              </a:rPr>
              <a:t>: rich metadata-first search, portable RO-Crate metadata, indexed annotations, bulk downloading of search results</a:t>
            </a:r>
            <a:endParaRPr sz="1200">
              <a:solidFill>
                <a:schemeClr val="dk1"/>
              </a:solidFill>
            </a:endParaRPr>
          </a:p>
        </p:txBody>
      </p:sp>
      <p:sp>
        <p:nvSpPr>
          <p:cNvPr id="120" name="Google Shape;120;p20"/>
          <p:cNvSpPr txBox="1"/>
          <p:nvPr>
            <p:ph type="title"/>
          </p:nvPr>
        </p:nvSpPr>
        <p:spPr>
          <a:xfrm>
            <a:off x="402525" y="412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AUSLAN CORPUS</a:t>
            </a:r>
            <a:r>
              <a:rPr lang="en-GB"/>
              <a:t> ACCESS</a:t>
            </a:r>
            <a:endParaRPr/>
          </a:p>
        </p:txBody>
      </p:sp>
      <p:sp>
        <p:nvSpPr>
          <p:cNvPr id="121" name="Google Shape;121;p20"/>
          <p:cNvSpPr/>
          <p:nvPr/>
        </p:nvSpPr>
        <p:spPr>
          <a:xfrm>
            <a:off x="3600800" y="3217500"/>
            <a:ext cx="628800" cy="369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3969175" y="3143650"/>
            <a:ext cx="7008476" cy="4410199"/>
          </a:xfrm>
          <a:prstGeom prst="rect">
            <a:avLst/>
          </a:prstGeom>
          <a:noFill/>
          <a:ln>
            <a:noFill/>
          </a:ln>
        </p:spPr>
      </p:pic>
      <p:pic>
        <p:nvPicPr>
          <p:cNvPr id="127" name="Google Shape;127;p21"/>
          <p:cNvPicPr preferRelativeResize="0"/>
          <p:nvPr/>
        </p:nvPicPr>
        <p:blipFill>
          <a:blip r:embed="rId4">
            <a:alphaModFix/>
          </a:blip>
          <a:stretch>
            <a:fillRect/>
          </a:stretch>
        </p:blipFill>
        <p:spPr>
          <a:xfrm>
            <a:off x="-228600" y="2276600"/>
            <a:ext cx="5432164" cy="3705649"/>
          </a:xfrm>
          <a:prstGeom prst="rect">
            <a:avLst/>
          </a:prstGeom>
          <a:noFill/>
          <a:ln>
            <a:noFill/>
          </a:ln>
        </p:spPr>
      </p:pic>
      <p:pic>
        <p:nvPicPr>
          <p:cNvPr id="128" name="Google Shape;128;p21"/>
          <p:cNvPicPr preferRelativeResize="0"/>
          <p:nvPr/>
        </p:nvPicPr>
        <p:blipFill>
          <a:blip r:embed="rId5">
            <a:alphaModFix/>
          </a:blip>
          <a:stretch>
            <a:fillRect/>
          </a:stretch>
        </p:blipFill>
        <p:spPr>
          <a:xfrm>
            <a:off x="-304800" y="-166975"/>
            <a:ext cx="5512827" cy="3760691"/>
          </a:xfrm>
          <a:prstGeom prst="rect">
            <a:avLst/>
          </a:prstGeom>
          <a:noFill/>
          <a:ln>
            <a:noFill/>
          </a:ln>
        </p:spPr>
      </p:pic>
      <p:pic>
        <p:nvPicPr>
          <p:cNvPr id="129" name="Google Shape;129;p21"/>
          <p:cNvPicPr preferRelativeResize="0"/>
          <p:nvPr/>
        </p:nvPicPr>
        <p:blipFill>
          <a:blip r:embed="rId6">
            <a:alphaModFix/>
          </a:blip>
          <a:stretch>
            <a:fillRect/>
          </a:stretch>
        </p:blipFill>
        <p:spPr>
          <a:xfrm>
            <a:off x="4491300" y="-166976"/>
            <a:ext cx="5512827" cy="3760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324575" y="-197400"/>
            <a:ext cx="7451602" cy="4689026"/>
          </a:xfrm>
          <a:prstGeom prst="rect">
            <a:avLst/>
          </a:prstGeom>
          <a:noFill/>
          <a:ln>
            <a:noFill/>
          </a:ln>
        </p:spPr>
      </p:pic>
      <p:pic>
        <p:nvPicPr>
          <p:cNvPr id="135" name="Google Shape;135;p22"/>
          <p:cNvPicPr preferRelativeResize="0"/>
          <p:nvPr/>
        </p:nvPicPr>
        <p:blipFill>
          <a:blip r:embed="rId4">
            <a:alphaModFix/>
          </a:blip>
          <a:stretch>
            <a:fillRect/>
          </a:stretch>
        </p:blipFill>
        <p:spPr>
          <a:xfrm>
            <a:off x="3544865" y="616100"/>
            <a:ext cx="8173822"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